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34"/>
  </p:sldMasterIdLst>
  <p:notesMasterIdLst>
    <p:notesMasterId r:id="rId58"/>
  </p:notesMasterIdLst>
  <p:handoutMasterIdLst>
    <p:handoutMasterId r:id="rId59"/>
  </p:handoutMasterIdLst>
  <p:sldIdLst>
    <p:sldId id="283" r:id="rId35"/>
    <p:sldId id="306" r:id="rId36"/>
    <p:sldId id="307" r:id="rId37"/>
    <p:sldId id="299" r:id="rId38"/>
    <p:sldId id="308" r:id="rId39"/>
    <p:sldId id="309" r:id="rId40"/>
    <p:sldId id="298" r:id="rId41"/>
    <p:sldId id="295" r:id="rId42"/>
    <p:sldId id="296" r:id="rId43"/>
    <p:sldId id="297" r:id="rId44"/>
    <p:sldId id="310" r:id="rId45"/>
    <p:sldId id="300" r:id="rId46"/>
    <p:sldId id="290" r:id="rId47"/>
    <p:sldId id="291" r:id="rId48"/>
    <p:sldId id="292" r:id="rId49"/>
    <p:sldId id="293" r:id="rId50"/>
    <p:sldId id="294" r:id="rId51"/>
    <p:sldId id="305" r:id="rId52"/>
    <p:sldId id="301" r:id="rId53"/>
    <p:sldId id="302" r:id="rId54"/>
    <p:sldId id="303" r:id="rId55"/>
    <p:sldId id="304" r:id="rId56"/>
    <p:sldId id="257" r:id="rId5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73C69594-0ADE-4BE2-8ADD-1BD08A5CD6F4}">
          <p14:sldIdLst>
            <p14:sldId id="283"/>
            <p14:sldId id="306"/>
            <p14:sldId id="307"/>
            <p14:sldId id="299"/>
            <p14:sldId id="308"/>
            <p14:sldId id="309"/>
            <p14:sldId id="298"/>
            <p14:sldId id="295"/>
            <p14:sldId id="296"/>
            <p14:sldId id="297"/>
            <p14:sldId id="310"/>
            <p14:sldId id="300"/>
            <p14:sldId id="290"/>
            <p14:sldId id="291"/>
            <p14:sldId id="292"/>
            <p14:sldId id="293"/>
            <p14:sldId id="294"/>
            <p14:sldId id="305"/>
            <p14:sldId id="301"/>
            <p14:sldId id="302"/>
            <p14:sldId id="303"/>
            <p14:sldId id="304"/>
            <p14:sldId id="257"/>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a:srgbClr val="00188F"/>
    <a:srgbClr val="DC3C00"/>
    <a:srgbClr val="002050"/>
    <a:srgbClr val="0072C6"/>
    <a:srgbClr val="EEEEEE"/>
    <a:srgbClr val="737373"/>
    <a:srgbClr val="0078D7"/>
    <a:srgbClr val="3C3C3C"/>
    <a:srgbClr val="D83B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02" autoAdjust="0"/>
    <p:restoredTop sz="95742" autoAdjust="0"/>
  </p:normalViewPr>
  <p:slideViewPr>
    <p:cSldViewPr>
      <p:cViewPr varScale="1">
        <p:scale>
          <a:sx n="105" d="100"/>
          <a:sy n="105" d="100"/>
        </p:scale>
        <p:origin x="1155" y="39"/>
      </p:cViewPr>
      <p:guideLst>
        <p:guide orient="horz" pos="220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83" d="100"/>
          <a:sy n="83" d="100"/>
        </p:scale>
        <p:origin x="385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5.xml"/><Relationship Id="rId21" Type="http://schemas.openxmlformats.org/officeDocument/2006/relationships/customXml" Target="../customXml/item21.xml"/><Relationship Id="rId34" Type="http://schemas.openxmlformats.org/officeDocument/2006/relationships/slideMaster" Target="slideMasters/slideMaster1.xml"/><Relationship Id="rId42" Type="http://schemas.openxmlformats.org/officeDocument/2006/relationships/slide" Target="slides/slide8.xml"/><Relationship Id="rId47" Type="http://schemas.openxmlformats.org/officeDocument/2006/relationships/slide" Target="slides/slide13.xml"/><Relationship Id="rId50" Type="http://schemas.openxmlformats.org/officeDocument/2006/relationships/slide" Target="slides/slide16.xml"/><Relationship Id="rId55" Type="http://schemas.openxmlformats.org/officeDocument/2006/relationships/slide" Target="slides/slide21.xml"/><Relationship Id="rId63" Type="http://schemas.openxmlformats.org/officeDocument/2006/relationships/theme" Target="theme/theme1.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0" Type="http://schemas.openxmlformats.org/officeDocument/2006/relationships/customXml" Target="../customXml/item20.xml"/><Relationship Id="rId29" Type="http://schemas.openxmlformats.org/officeDocument/2006/relationships/customXml" Target="../customXml/item29.xml"/><Relationship Id="rId41" Type="http://schemas.openxmlformats.org/officeDocument/2006/relationships/slide" Target="slides/slide7.xml"/><Relationship Id="rId54" Type="http://schemas.openxmlformats.org/officeDocument/2006/relationships/slide" Target="slides/slide20.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customXml" Target="../customXml/item32.xml"/><Relationship Id="rId37" Type="http://schemas.openxmlformats.org/officeDocument/2006/relationships/slide" Target="slides/slide3.xml"/><Relationship Id="rId40" Type="http://schemas.openxmlformats.org/officeDocument/2006/relationships/slide" Target="slides/slide6.xml"/><Relationship Id="rId45" Type="http://schemas.openxmlformats.org/officeDocument/2006/relationships/slide" Target="slides/slide11.xml"/><Relationship Id="rId53" Type="http://schemas.openxmlformats.org/officeDocument/2006/relationships/slide" Target="slides/slide19.xml"/><Relationship Id="rId58" Type="http://schemas.openxmlformats.org/officeDocument/2006/relationships/notesMaster" Target="notesMasters/notesMaster1.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slide" Target="slides/slide2.xml"/><Relationship Id="rId49" Type="http://schemas.openxmlformats.org/officeDocument/2006/relationships/slide" Target="slides/slide15.xml"/><Relationship Id="rId57" Type="http://schemas.openxmlformats.org/officeDocument/2006/relationships/slide" Target="slides/slide23.xml"/><Relationship Id="rId61" Type="http://schemas.openxmlformats.org/officeDocument/2006/relationships/presProps" Target="presProps.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customXml" Target="../customXml/item31.xml"/><Relationship Id="rId44" Type="http://schemas.openxmlformats.org/officeDocument/2006/relationships/slide" Target="slides/slide10.xml"/><Relationship Id="rId52" Type="http://schemas.openxmlformats.org/officeDocument/2006/relationships/slide" Target="slides/slide18.xml"/><Relationship Id="rId60" Type="http://schemas.openxmlformats.org/officeDocument/2006/relationships/commentAuthors" Target="commentAuthors.xml"/><Relationship Id="rId65"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slide" Target="slides/slide1.xml"/><Relationship Id="rId43" Type="http://schemas.openxmlformats.org/officeDocument/2006/relationships/slide" Target="slides/slide9.xml"/><Relationship Id="rId48" Type="http://schemas.openxmlformats.org/officeDocument/2006/relationships/slide" Target="slides/slide14.xml"/><Relationship Id="rId56" Type="http://schemas.openxmlformats.org/officeDocument/2006/relationships/slide" Target="slides/slide22.xml"/><Relationship Id="rId64" Type="http://schemas.openxmlformats.org/officeDocument/2006/relationships/tableStyles" Target="tableStyles.xml"/><Relationship Id="rId8" Type="http://schemas.openxmlformats.org/officeDocument/2006/relationships/customXml" Target="../customXml/item8.xml"/><Relationship Id="rId51" Type="http://schemas.openxmlformats.org/officeDocument/2006/relationships/slide" Target="slides/slide17.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slide" Target="slides/slide4.xml"/><Relationship Id="rId46" Type="http://schemas.openxmlformats.org/officeDocument/2006/relationships/slide" Target="slides/slide12.xml"/><Relationship Id="rId5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6/13/2017 3:45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6/13/2017 3:45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Chris is</a:t>
            </a:r>
            <a:r>
              <a:rPr lang="en-US" baseline="0" dirty="0"/>
              <a:t> probably somewhere in the building today. In fact, is he here?</a:t>
            </a:r>
          </a:p>
          <a:p>
            <a:endParaRPr lang="en-US" baseline="0" dirty="0"/>
          </a:p>
          <a:p>
            <a:r>
              <a:rPr lang="en-US" baseline="0" dirty="0"/>
              <a:t>The continuing moving of the goal post.</a:t>
            </a:r>
            <a:endParaRPr lang="en-US" dirty="0"/>
          </a:p>
        </p:txBody>
      </p:sp>
      <p:sp>
        <p:nvSpPr>
          <p:cNvPr id="4" name="Slide Number Placeholder 3"/>
          <p:cNvSpPr>
            <a:spLocks noGrp="1"/>
          </p:cNvSpPr>
          <p:nvPr>
            <p:ph type="sldNum" sz="quarter" idx="10"/>
          </p:nvPr>
        </p:nvSpPr>
        <p:spPr/>
        <p:txBody>
          <a:bodyPr/>
          <a:lstStyle/>
          <a:p>
            <a:fld id="{6E81C507-7249-AE40-8E93-AAF6C347ED90}" type="slidenum">
              <a:rPr lang="en-US" smtClean="0"/>
              <a:t>2</a:t>
            </a:fld>
            <a:endParaRPr lang="en-US"/>
          </a:p>
        </p:txBody>
      </p:sp>
    </p:spTree>
    <p:extLst>
      <p:ext uri="{BB962C8B-B14F-4D97-AF65-F5344CB8AC3E}">
        <p14:creationId xmlns:p14="http://schemas.microsoft.com/office/powerpoint/2010/main" val="3220585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a:t>
            </a:r>
            <a:r>
              <a:rPr lang="en-US" baseline="0" dirty="0"/>
              <a:t> working definition.</a:t>
            </a:r>
          </a:p>
          <a:p>
            <a:endParaRPr lang="en-US" baseline="0" dirty="0"/>
          </a:p>
          <a:p>
            <a:r>
              <a:rPr lang="en-US" dirty="0"/>
              <a:t>It’s not</a:t>
            </a:r>
            <a:r>
              <a:rPr lang="en-US" baseline="0" dirty="0"/>
              <a:t> just doing things that humans do. That’s not very hard. Humans do all sorts of dumb things that much simpler animals do. So we’re setting the bar higher than that. But not crazy high. We’re saying, AI is about carving out more and more pieces of intelligent behavior. And so by that definition AI is here today, and has been for a while now.</a:t>
            </a:r>
          </a:p>
          <a:p>
            <a:endParaRPr lang="en-US" baseline="0" dirty="0"/>
          </a:p>
          <a:p>
            <a:r>
              <a:rPr lang="en-US" baseline="0" dirty="0"/>
              <a:t>Before we talk about how Artificial Intelligence works, let’s talk briefly about Natural Intelligence.</a:t>
            </a:r>
            <a:endParaRPr lang="en-US" dirty="0"/>
          </a:p>
        </p:txBody>
      </p:sp>
      <p:sp>
        <p:nvSpPr>
          <p:cNvPr id="4" name="Slide Number Placeholder 3"/>
          <p:cNvSpPr>
            <a:spLocks noGrp="1"/>
          </p:cNvSpPr>
          <p:nvPr>
            <p:ph type="sldNum" sz="quarter" idx="10"/>
          </p:nvPr>
        </p:nvSpPr>
        <p:spPr/>
        <p:txBody>
          <a:bodyPr/>
          <a:lstStyle/>
          <a:p>
            <a:fld id="{6E81C507-7249-AE40-8E93-AAF6C347ED90}" type="slidenum">
              <a:rPr lang="en-US" smtClean="0"/>
              <a:t>3</a:t>
            </a:fld>
            <a:endParaRPr lang="en-US"/>
          </a:p>
        </p:txBody>
      </p:sp>
    </p:spTree>
    <p:extLst>
      <p:ext uri="{BB962C8B-B14F-4D97-AF65-F5344CB8AC3E}">
        <p14:creationId xmlns:p14="http://schemas.microsoft.com/office/powerpoint/2010/main" val="1025247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a:t>The five questions you can answer with traditional ML</a:t>
            </a:r>
          </a:p>
          <a:p>
            <a:pPr marL="342900" indent="-342900">
              <a:buFont typeface="+mj-lt"/>
              <a:buAutoNum type="arabicPeriod"/>
            </a:pPr>
            <a:r>
              <a:rPr lang="en-US" dirty="0"/>
              <a:t>Regression: Predict a real value for new data given trends in</a:t>
            </a:r>
            <a:r>
              <a:rPr lang="en-US" baseline="0" dirty="0"/>
              <a:t> tagged</a:t>
            </a:r>
            <a:r>
              <a:rPr lang="en-US" dirty="0"/>
              <a:t> example.</a:t>
            </a:r>
            <a:r>
              <a:rPr lang="en-US" baseline="0" dirty="0"/>
              <a:t>  </a:t>
            </a:r>
            <a:r>
              <a:rPr lang="en-US" dirty="0"/>
              <a:t>How much/how many? e.g. </a:t>
            </a:r>
            <a:r>
              <a:rPr lang="en-US" b="1" dirty="0"/>
              <a:t>Sea level rise</a:t>
            </a:r>
            <a:r>
              <a:rPr lang="en-US" dirty="0"/>
              <a:t>:  we are currently using data on sea level changes over the past century and the accelerating upward trend to estimate the amount of sea level rise in </a:t>
            </a:r>
            <a:r>
              <a:rPr lang="en-US" baseline="0" dirty="0"/>
              <a:t>the </a:t>
            </a:r>
            <a:r>
              <a:rPr lang="en-US" dirty="0"/>
              <a:t>coming century.</a:t>
            </a:r>
          </a:p>
          <a:p>
            <a:pPr marL="342900" indent="-342900">
              <a:buFont typeface="+mj-lt"/>
              <a:buAutoNum type="arabicPeriod"/>
            </a:pPr>
            <a:r>
              <a:rPr lang="en-US" dirty="0"/>
              <a:t>Anomaly: Identify when something unexpected happens. – Is this weird?  E.g. </a:t>
            </a:r>
            <a:r>
              <a:rPr lang="en-US" b="1" dirty="0"/>
              <a:t>Pacemaker hacking</a:t>
            </a:r>
            <a:r>
              <a:rPr lang="en-US" dirty="0"/>
              <a:t>:  research is being done to detect malware in a pacemaker in order to prevent data hijacking or malware-related malfunctioning by using an anomaly detector to pick up changes in data transmission timing to a cardiac log or even power consumption and electromagnetic radiation changes.</a:t>
            </a:r>
          </a:p>
          <a:p>
            <a:pPr marL="342900" indent="-342900">
              <a:buFont typeface="+mj-lt"/>
              <a:buAutoNum type="arabicPeriod"/>
            </a:pPr>
            <a:r>
              <a:rPr lang="en-US" dirty="0"/>
              <a:t>Reinforcement Learning: Take some appropriate action</a:t>
            </a:r>
            <a:r>
              <a:rPr lang="en-US" baseline="0" dirty="0"/>
              <a:t> or next step</a:t>
            </a:r>
            <a:r>
              <a:rPr lang="en-US" dirty="0"/>
              <a:t>  E.g. </a:t>
            </a:r>
            <a:r>
              <a:rPr lang="en-US" b="1" dirty="0"/>
              <a:t>Roomba or Roomba-competitor</a:t>
            </a:r>
            <a:r>
              <a:rPr lang="en-US" dirty="0"/>
              <a:t>:  a Roomba decides whether</a:t>
            </a:r>
            <a:r>
              <a:rPr lang="en-US" baseline="0" dirty="0"/>
              <a:t> to return to the base or vacuum the living room again – there’s some sort of reward/penalty involved here</a:t>
            </a:r>
            <a:r>
              <a:rPr lang="en-US" dirty="0"/>
              <a:t>.</a:t>
            </a:r>
          </a:p>
          <a:p>
            <a:pPr marL="342900" indent="-342900">
              <a:buFont typeface="+mj-lt"/>
              <a:buAutoNum type="arabicPeriod"/>
            </a:pPr>
            <a:r>
              <a:rPr lang="en-US" dirty="0"/>
              <a:t>Classification: Assign a category to each item or data point E.g.  </a:t>
            </a:r>
            <a:r>
              <a:rPr lang="en-US" b="1" dirty="0"/>
              <a:t>Exploring the night sky for planets</a:t>
            </a:r>
            <a:r>
              <a:rPr lang="en-US" dirty="0"/>
              <a:t>: light curves (stellar brightness over time) of a unexamined stars with Kepler data are being classified as </a:t>
            </a:r>
            <a:r>
              <a:rPr lang="en-US" baseline="0" dirty="0"/>
              <a:t>either </a:t>
            </a:r>
            <a:r>
              <a:rPr lang="en-US" dirty="0"/>
              <a:t>having transiting planets </a:t>
            </a:r>
            <a:r>
              <a:rPr lang="en-US" baseline="0" dirty="0"/>
              <a:t>or not </a:t>
            </a:r>
            <a:r>
              <a:rPr lang="en-US" dirty="0"/>
              <a:t>using </a:t>
            </a:r>
            <a:r>
              <a:rPr lang="en-US" baseline="0" dirty="0"/>
              <a:t>a </a:t>
            </a:r>
            <a:r>
              <a:rPr lang="en-US" dirty="0"/>
              <a:t>pre-trained model on stars with and without transiting planets.</a:t>
            </a:r>
          </a:p>
          <a:p>
            <a:pPr marL="342900" indent="-342900">
              <a:buFont typeface="+mj-lt"/>
              <a:buAutoNum type="arabicPeriod"/>
            </a:pPr>
            <a:r>
              <a:rPr lang="en-US" dirty="0"/>
              <a:t>Clustering/Recommenders: G</a:t>
            </a:r>
            <a:r>
              <a:rPr lang="en-US" baseline="0" dirty="0"/>
              <a:t>et to the structure </a:t>
            </a:r>
            <a:r>
              <a:rPr lang="en-US" dirty="0"/>
              <a:t>or layout </a:t>
            </a:r>
            <a:r>
              <a:rPr lang="en-US" baseline="0" dirty="0"/>
              <a:t>of data.  </a:t>
            </a:r>
            <a:r>
              <a:rPr lang="en-US" dirty="0"/>
              <a:t>Are there clearly separable groups?  </a:t>
            </a:r>
            <a:r>
              <a:rPr lang="en-US" baseline="0" dirty="0"/>
              <a:t>E.g. </a:t>
            </a:r>
            <a:r>
              <a:rPr lang="en-US" b="1" dirty="0"/>
              <a:t>Hepatocellular carcinoma metastasis</a:t>
            </a:r>
            <a:r>
              <a:rPr lang="en-US" dirty="0"/>
              <a:t>:  researchers are looking at </a:t>
            </a:r>
            <a:r>
              <a:rPr lang="en-US" baseline="0" dirty="0"/>
              <a:t>the </a:t>
            </a:r>
            <a:r>
              <a:rPr lang="en-US" dirty="0"/>
              <a:t>differential profiles of proteins </a:t>
            </a:r>
            <a:r>
              <a:rPr lang="en-US" baseline="0" dirty="0"/>
              <a:t>being </a:t>
            </a:r>
            <a:r>
              <a:rPr lang="en-US" dirty="0"/>
              <a:t>expressed to find </a:t>
            </a:r>
            <a:r>
              <a:rPr lang="en-US" baseline="0" dirty="0"/>
              <a:t>those that are </a:t>
            </a:r>
            <a:r>
              <a:rPr lang="en-US" dirty="0"/>
              <a:t>upregulated during </a:t>
            </a:r>
            <a:r>
              <a:rPr lang="en-US" baseline="0" dirty="0"/>
              <a:t>the </a:t>
            </a:r>
            <a:r>
              <a:rPr lang="en-US" dirty="0"/>
              <a:t>cell invasion process in order to find new cancer treatment targets</a:t>
            </a:r>
            <a:r>
              <a:rPr lang="en-US" baseline="0" dirty="0"/>
              <a:t>.</a:t>
            </a:r>
          </a:p>
          <a:p>
            <a:pPr marL="342900" indent="-342900">
              <a:buFont typeface="+mj-lt"/>
              <a:buAutoNum type="arabicPeriod"/>
            </a:pPr>
            <a:endParaRPr lang="en-US" baseline="0" dirty="0"/>
          </a:p>
          <a:p>
            <a:r>
              <a:rPr lang="en-US" baseline="0" dirty="0"/>
              <a:t>Also questions you can’t ask. Que</a:t>
            </a:r>
          </a:p>
          <a:p>
            <a:pPr marL="0" indent="0">
              <a:buFont typeface="+mj-lt"/>
              <a:buNone/>
            </a:pPr>
            <a:endParaRPr lang="en-US" dirty="0"/>
          </a:p>
          <a:p>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374368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a:t>
            </a:r>
          </a:p>
          <a:p>
            <a:r>
              <a:rPr lang="en-US" dirty="0"/>
              <a:t>Five layers</a:t>
            </a:r>
          </a:p>
          <a:p>
            <a:r>
              <a:rPr lang="en-US" dirty="0"/>
              <a:t>	Input layer (pictures</a:t>
            </a:r>
            <a:r>
              <a:rPr lang="en-US" baseline="0" dirty="0"/>
              <a:t> including faces </a:t>
            </a:r>
            <a:r>
              <a:rPr lang="mr-IN" baseline="0" dirty="0"/>
              <a:t>–</a:t>
            </a:r>
            <a:r>
              <a:rPr lang="en-US" baseline="0" dirty="0"/>
              <a:t> 3 </a:t>
            </a:r>
            <a:r>
              <a:rPr lang="en-US" baseline="0" dirty="0" err="1"/>
              <a:t>polaroids</a:t>
            </a:r>
            <a:r>
              <a:rPr lang="en-US" baseline="0" dirty="0"/>
              <a:t>)</a:t>
            </a:r>
            <a:endParaRPr lang="en-US" dirty="0"/>
          </a:p>
          <a:p>
            <a:r>
              <a:rPr lang="en-US" dirty="0"/>
              <a:t>	Edges</a:t>
            </a:r>
          </a:p>
          <a:p>
            <a:r>
              <a:rPr lang="en-US" dirty="0"/>
              <a:t>	Nose/Ears/Eyes/Mouths</a:t>
            </a:r>
          </a:p>
          <a:p>
            <a:r>
              <a:rPr lang="en-US" dirty="0"/>
              <a:t>	Whole</a:t>
            </a:r>
            <a:r>
              <a:rPr lang="en-US" baseline="0" dirty="0"/>
              <a:t> Faces</a:t>
            </a:r>
          </a:p>
          <a:p>
            <a:r>
              <a:rPr lang="en-US" baseline="0" dirty="0"/>
              <a:t>	“This is probably Bill”</a:t>
            </a:r>
            <a:endParaRPr lang="en-US" dirty="0"/>
          </a:p>
          <a:p>
            <a:endParaRPr lang="en-US" dirty="0"/>
          </a:p>
          <a:p>
            <a:endParaRPr lang="en-US" dirty="0"/>
          </a:p>
          <a:p>
            <a:r>
              <a:rPr lang="en-US" dirty="0"/>
              <a:t>Our</a:t>
            </a:r>
            <a:r>
              <a:rPr lang="en-US" baseline="0" dirty="0"/>
              <a:t> sci-fi future, powered by DNN:</a:t>
            </a:r>
            <a:endParaRPr lang="en-US" dirty="0"/>
          </a:p>
          <a:p>
            <a:pPr lvl="1"/>
            <a:r>
              <a:rPr lang="en-US" dirty="0"/>
              <a:t>Composing models</a:t>
            </a:r>
          </a:p>
          <a:p>
            <a:pPr lvl="1"/>
            <a:r>
              <a:rPr lang="en-US" dirty="0"/>
              <a:t>Extracting</a:t>
            </a:r>
            <a:r>
              <a:rPr lang="en-US" baseline="0" dirty="0"/>
              <a:t> style</a:t>
            </a:r>
          </a:p>
          <a:p>
            <a:pPr lvl="1"/>
            <a:r>
              <a:rPr lang="en-US" baseline="0" dirty="0"/>
              <a:t>Your choice</a:t>
            </a:r>
          </a:p>
          <a:p>
            <a:pPr lvl="1"/>
            <a:r>
              <a:rPr lang="en-US" baseline="0" dirty="0"/>
              <a:t>Main point: DNNs don’t just answer questions, allow us to create and transform</a:t>
            </a:r>
          </a:p>
          <a:p>
            <a:pPr lvl="1"/>
            <a:endParaRPr lang="en-US" baseline="0" dirty="0"/>
          </a:p>
        </p:txBody>
      </p:sp>
      <p:sp>
        <p:nvSpPr>
          <p:cNvPr id="4" name="Slide Number Placeholder 3"/>
          <p:cNvSpPr>
            <a:spLocks noGrp="1"/>
          </p:cNvSpPr>
          <p:nvPr>
            <p:ph type="sldNum" sz="quarter" idx="10"/>
          </p:nvPr>
        </p:nvSpPr>
        <p:spPr/>
        <p:txBody>
          <a:bodyPr/>
          <a:lstStyle/>
          <a:p>
            <a:fld id="{6E81C507-7249-AE40-8E93-AAF6C347ED90}" type="slidenum">
              <a:rPr lang="en-US" smtClean="0"/>
              <a:t>6</a:t>
            </a:fld>
            <a:endParaRPr lang="en-US"/>
          </a:p>
        </p:txBody>
      </p:sp>
    </p:spTree>
    <p:extLst>
      <p:ext uri="{BB962C8B-B14F-4D97-AF65-F5344CB8AC3E}">
        <p14:creationId xmlns:p14="http://schemas.microsoft.com/office/powerpoint/2010/main" val="34291120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6/13/2017 3:45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183135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sz="900"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3:45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269091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3:45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441785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3:45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481251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customXml/item27.xml"/><Relationship Id="rId7" Type="http://schemas.openxmlformats.org/officeDocument/2006/relationships/image" Target="../media/image1.png"/><Relationship Id="rId2" Type="http://schemas.openxmlformats.org/officeDocument/2006/relationships/customXml" Target="../../customXml/item14.xml"/><Relationship Id="rId1" Type="http://schemas.openxmlformats.org/officeDocument/2006/relationships/customXml" Target="../../customXml/item23.xml"/><Relationship Id="rId6" Type="http://schemas.openxmlformats.org/officeDocument/2006/relationships/slideMaster" Target="../slideMasters/slideMaster1.xml"/><Relationship Id="rId5" Type="http://schemas.openxmlformats.org/officeDocument/2006/relationships/customXml" Target="../../customXml/item25.xml"/><Relationship Id="rId4" Type="http://schemas.openxmlformats.org/officeDocument/2006/relationships/customXml" Target="../../customXml/item24.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4.xml"/><Relationship Id="rId7" Type="http://schemas.openxmlformats.org/officeDocument/2006/relationships/image" Target="../media/image1.png"/><Relationship Id="rId2" Type="http://schemas.openxmlformats.org/officeDocument/2006/relationships/customXml" Target="../../customXml/item15.xml"/><Relationship Id="rId1" Type="http://schemas.openxmlformats.org/officeDocument/2006/relationships/customXml" Target="../../customXml/item16.xml"/><Relationship Id="rId6" Type="http://schemas.openxmlformats.org/officeDocument/2006/relationships/slideMaster" Target="../slideMasters/slideMaster1.xml"/><Relationship Id="rId5" Type="http://schemas.openxmlformats.org/officeDocument/2006/relationships/customXml" Target="../../customXml/item10.xml"/><Relationship Id="rId4" Type="http://schemas.openxmlformats.org/officeDocument/2006/relationships/customXml" Target="../../customXml/item19.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21.xml"/><Relationship Id="rId7" Type="http://schemas.openxmlformats.org/officeDocument/2006/relationships/image" Target="../media/image2.png"/><Relationship Id="rId2" Type="http://schemas.openxmlformats.org/officeDocument/2006/relationships/customXml" Target="../../customXml/item12.xml"/><Relationship Id="rId1" Type="http://schemas.openxmlformats.org/officeDocument/2006/relationships/customXml" Target="../../customXml/item20.xml"/><Relationship Id="rId6" Type="http://schemas.openxmlformats.org/officeDocument/2006/relationships/slideMaster" Target="../slideMasters/slideMaster1.xml"/><Relationship Id="rId5" Type="http://schemas.openxmlformats.org/officeDocument/2006/relationships/customXml" Target="../../customXml/item30.xml"/><Relationship Id="rId4" Type="http://schemas.openxmlformats.org/officeDocument/2006/relationships/customXml" Target="../../customXml/item6.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691294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9939676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663440" y="2560320"/>
            <a:ext cx="2103120" cy="210312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60320" y="2560320"/>
            <a:ext cx="2103120" cy="210312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57200" y="2560320"/>
            <a:ext cx="2103120" cy="210312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766560" y="2560320"/>
            <a:ext cx="2103120" cy="210312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160803" y="5051425"/>
            <a:ext cx="8928100" cy="1943100"/>
          </a:xfrm>
          <a:prstGeom prst="rect">
            <a:avLst/>
          </a:prstGeom>
        </p:spPr>
      </p:pic>
    </p:spTree>
    <p:extLst>
      <p:ext uri="{BB962C8B-B14F-4D97-AF65-F5344CB8AC3E}">
        <p14:creationId xmlns:p14="http://schemas.microsoft.com/office/powerpoint/2010/main" val="129516634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6217920" y="0"/>
            <a:ext cx="6217920" cy="6995160"/>
          </a:xfrm>
        </p:spPr>
        <p:txBody>
          <a:bodyPr/>
          <a:lstStyle/>
          <a:p>
            <a:endParaRPr lang="en-US"/>
          </a:p>
        </p:txBody>
      </p:sp>
      <p:sp>
        <p:nvSpPr>
          <p:cNvPr id="6" name="Text Placeholder 5"/>
          <p:cNvSpPr>
            <a:spLocks noGrp="1"/>
          </p:cNvSpPr>
          <p:nvPr>
            <p:ph type="body" sz="quarter" idx="11"/>
          </p:nvPr>
        </p:nvSpPr>
        <p:spPr>
          <a:xfrm>
            <a:off x="365759"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2648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58368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217920" cy="6995160"/>
          </a:xfrm>
        </p:spPr>
        <p:txBody>
          <a:bodyPr/>
          <a:lstStyle/>
          <a:p>
            <a:endParaRPr lang="en-US"/>
          </a:p>
        </p:txBody>
      </p:sp>
      <p:sp>
        <p:nvSpPr>
          <p:cNvPr id="6" name="Text Placeholder 5"/>
          <p:cNvSpPr>
            <a:spLocks noGrp="1"/>
          </p:cNvSpPr>
          <p:nvPr>
            <p:ph type="body" sz="quarter" idx="11"/>
          </p:nvPr>
        </p:nvSpPr>
        <p:spPr>
          <a:xfrm>
            <a:off x="6583680"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99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365760" y="731520"/>
            <a:ext cx="7772400" cy="615553"/>
          </a:xfrm>
        </p:spPr>
        <p:txBody>
          <a:bodyPr>
            <a:spAutoFit/>
          </a:bodyPr>
          <a:lstStyle>
            <a:lvl1pP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93069" y="3497580"/>
            <a:ext cx="7346006" cy="3505200"/>
          </a:xfrm>
          <a:prstGeom prst="rect">
            <a:avLst/>
          </a:prstGeom>
        </p:spPr>
      </p:pic>
    </p:spTree>
    <p:extLst>
      <p:ext uri="{BB962C8B-B14F-4D97-AF65-F5344CB8AC3E}">
        <p14:creationId xmlns:p14="http://schemas.microsoft.com/office/powerpoint/2010/main" val="101756562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4297680" y="731520"/>
            <a:ext cx="7772400" cy="615553"/>
          </a:xfrm>
        </p:spPr>
        <p:txBody>
          <a:bodyPr>
            <a:spAutoFit/>
          </a:bodyPr>
          <a:lstStyle>
            <a:lvl1pPr algn="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55637" y="3268662"/>
            <a:ext cx="7463692" cy="3048000"/>
          </a:xfrm>
          <a:prstGeom prst="rect">
            <a:avLst/>
          </a:prstGeom>
        </p:spPr>
      </p:pic>
    </p:spTree>
    <p:extLst>
      <p:ext uri="{BB962C8B-B14F-4D97-AF65-F5344CB8AC3E}">
        <p14:creationId xmlns:p14="http://schemas.microsoft.com/office/powerpoint/2010/main" val="18841676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5760" y="1097280"/>
            <a:ext cx="7315200" cy="1181862"/>
          </a:xfrm>
          <a:noFill/>
        </p:spPr>
        <p:txBody>
          <a:bodyPr tIns="91440" bIns="91440" anchor="t" anchorCtr="0">
            <a:spAutoFit/>
          </a:bodyPr>
          <a:lstStyle>
            <a:lvl1pPr>
              <a:defRPr sz="7200" spc="-8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24117026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42182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812175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65760" y="1371600"/>
            <a:ext cx="11704320" cy="2043636"/>
          </a:xfrm>
        </p:spPr>
        <p:txBody>
          <a:bodyPr>
            <a:spAutoFit/>
          </a:bodyPr>
          <a:lstStyle>
            <a:lvl1pPr marL="0" indent="0">
              <a:spcBef>
                <a:spcPts val="600"/>
              </a:spcBef>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86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572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858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9144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50837" y="5554662"/>
            <a:ext cx="11704320" cy="954107"/>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r>
              <a:rPr lang="en-US" sz="100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65760" y="1371600"/>
            <a:ext cx="11704320" cy="1877437"/>
          </a:xfrm>
          <a:prstGeom prst="rect">
            <a:avLst/>
          </a:prstGeom>
        </p:spPr>
        <p:txBody>
          <a:bodyPr>
            <a:spAutoFit/>
          </a:bodyPr>
          <a:lstStyle>
            <a:lvl1pPr marL="2286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572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858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9144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430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63640"/>
            <a:ext cx="12436476" cy="731520"/>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2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69847163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nd Content_gray">
    <p:spTree>
      <p:nvGrpSpPr>
        <p:cNvPr id="1" name=""/>
        <p:cNvGrpSpPr/>
        <p:nvPr/>
      </p:nvGrpSpPr>
      <p:grpSpPr>
        <a:xfrm>
          <a:off x="0" y="0"/>
          <a:ext cx="0" cy="0"/>
          <a:chOff x="0" y="0"/>
          <a:chExt cx="0" cy="0"/>
        </a:xfrm>
      </p:grpSpPr>
      <p:sp>
        <p:nvSpPr>
          <p:cNvPr id="2" name="Title 1"/>
          <p:cNvSpPr>
            <a:spLocks noGrp="1"/>
          </p:cNvSpPr>
          <p:nvPr>
            <p:ph type="title"/>
          </p:nvPr>
        </p:nvSpPr>
        <p:spPr>
          <a:xfrm>
            <a:off x="274639" y="373063"/>
            <a:ext cx="11887200" cy="1350962"/>
          </a:xfrm>
        </p:spPr>
        <p:txBody>
          <a:bodyPr/>
          <a:lstStyle/>
          <a:p>
            <a:r>
              <a:rPr lang="en-US" dirty="0"/>
              <a:t>Click to edit Master title style</a:t>
            </a:r>
          </a:p>
        </p:txBody>
      </p:sp>
      <p:sp>
        <p:nvSpPr>
          <p:cNvPr id="4" name="Date Placeholder 3"/>
          <p:cNvSpPr>
            <a:spLocks noGrp="1"/>
          </p:cNvSpPr>
          <p:nvPr>
            <p:ph type="dt" sz="half" idx="10"/>
          </p:nvPr>
        </p:nvSpPr>
        <p:spPr>
          <a:xfrm>
            <a:off x="274639" y="6483350"/>
            <a:ext cx="2797175" cy="371475"/>
          </a:xfrm>
        </p:spPr>
        <p:txBody>
          <a:bodyPr/>
          <a:lstStyle/>
          <a:p>
            <a:fld id="{98DE02BA-56F8-450C-830E-2388E79777B6}" type="datetimeFigureOut">
              <a:rPr lang="en-US" smtClean="0"/>
              <a:t>6/13/2017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364663" y="6483350"/>
            <a:ext cx="2797175" cy="371475"/>
          </a:xfrm>
        </p:spPr>
        <p:txBody>
          <a:bodyPr/>
          <a:lstStyle/>
          <a:p>
            <a:fld id="{A74A6A86-2AAF-4694-9CCA-05FE93E7F524}" type="slidenum">
              <a:rPr lang="en-US" smtClean="0"/>
              <a:t>‹#›</a:t>
            </a:fld>
            <a:endParaRPr lang="en-US"/>
          </a:p>
        </p:txBody>
      </p:sp>
    </p:spTree>
    <p:extLst>
      <p:ext uri="{BB962C8B-B14F-4D97-AF65-F5344CB8AC3E}">
        <p14:creationId xmlns:p14="http://schemas.microsoft.com/office/powerpoint/2010/main" val="39586530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81713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3"/>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87223811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962101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7324337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p:cNvSpPr>
            <a:spLocks noGrp="1"/>
          </p:cNvSpPr>
          <p:nvPr>
            <p:ph type="body" idx="1"/>
          </p:nvPr>
        </p:nvSpPr>
        <p:spPr>
          <a:xfrm>
            <a:off x="848530" y="4680828"/>
            <a:ext cx="10726460" cy="523733"/>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5008" y="6482889"/>
            <a:ext cx="2798207" cy="372394"/>
          </a:xfrm>
          <a:prstGeom prst="rect">
            <a:avLst/>
          </a:prstGeom>
        </p:spPr>
        <p:txBody>
          <a:bodyPr/>
          <a:lstStyle/>
          <a:p>
            <a:fld id="{2DA03090-7B89-A74E-99C5-5089F8C49D4E}" type="datetimeFigureOut">
              <a:rPr lang="en-US" smtClean="0"/>
              <a:t>6/13/2017</a:t>
            </a:fld>
            <a:endParaRPr lang="en-US"/>
          </a:p>
        </p:txBody>
      </p:sp>
      <p:sp>
        <p:nvSpPr>
          <p:cNvPr id="5" name="Footer Placeholder 4"/>
          <p:cNvSpPr>
            <a:spLocks noGrp="1"/>
          </p:cNvSpPr>
          <p:nvPr>
            <p:ph type="ftr" sz="quarter" idx="11"/>
          </p:nvPr>
        </p:nvSpPr>
        <p:spPr>
          <a:xfrm>
            <a:off x="4119583" y="6482889"/>
            <a:ext cx="4197310" cy="372394"/>
          </a:xfrm>
          <a:prstGeom prst="rect">
            <a:avLst/>
          </a:prstGeom>
        </p:spPr>
        <p:txBody>
          <a:bodyPr/>
          <a:lstStyle/>
          <a:p>
            <a:endParaRPr lang="en-US"/>
          </a:p>
        </p:txBody>
      </p:sp>
      <p:sp>
        <p:nvSpPr>
          <p:cNvPr id="6" name="Slide Number Placeholder 5"/>
          <p:cNvSpPr>
            <a:spLocks noGrp="1"/>
          </p:cNvSpPr>
          <p:nvPr>
            <p:ph type="sldNum" sz="quarter" idx="12"/>
          </p:nvPr>
        </p:nvSpPr>
        <p:spPr>
          <a:xfrm>
            <a:off x="8783260" y="6482889"/>
            <a:ext cx="2798207" cy="372394"/>
          </a:xfrm>
          <a:prstGeom prst="rect">
            <a:avLst/>
          </a:prstGeom>
        </p:spPr>
        <p:txBody>
          <a:bodyPr/>
          <a:lstStyle/>
          <a:p>
            <a:fld id="{A09287FE-EFB6-1049-A797-1D06AF3C46A9}" type="slidenum">
              <a:rPr lang="en-US" smtClean="0"/>
              <a:t>‹#›</a:t>
            </a:fld>
            <a:endParaRPr lang="en-US"/>
          </a:p>
        </p:txBody>
      </p:sp>
    </p:spTree>
    <p:extLst>
      <p:ext uri="{BB962C8B-B14F-4D97-AF65-F5344CB8AC3E}">
        <p14:creationId xmlns:p14="http://schemas.microsoft.com/office/powerpoint/2010/main" val="2666308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703157" y="5897245"/>
            <a:ext cx="7197633" cy="1097280"/>
          </a:xfrm>
          <a:prstGeom prst="rect">
            <a:avLst/>
          </a:prstGeom>
        </p:spPr>
      </p:pic>
    </p:spTree>
    <p:extLst>
      <p:ext uri="{BB962C8B-B14F-4D97-AF65-F5344CB8AC3E}">
        <p14:creationId xmlns:p14="http://schemas.microsoft.com/office/powerpoint/2010/main" val="31024258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228600" indent="-228600">
              <a:spcBef>
                <a:spcPts val="600"/>
              </a:spcBef>
              <a:buFont typeface="Arial" charset="0"/>
              <a:buChar char="•"/>
              <a:defRPr sz="2000"/>
            </a:lvl2pPr>
            <a:lvl3pPr marL="457200" indent="-228600">
              <a:spcBef>
                <a:spcPts val="600"/>
              </a:spcBef>
              <a:buFont typeface="Arial" charset="0"/>
              <a:buChar char="•"/>
              <a:defRPr/>
            </a:lvl3pPr>
            <a:lvl4pPr marL="685800" indent="-228600">
              <a:spcBef>
                <a:spcPts val="600"/>
              </a:spcBef>
              <a:buFont typeface="Arial" charset="0"/>
              <a:buChar char="•"/>
              <a:defRPr/>
            </a:lvl4pPr>
            <a:lvl5pPr marL="914400" indent="-228600">
              <a:spcBef>
                <a:spcPts val="600"/>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59"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6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8.xml"/><Relationship Id="rId21" Type="http://schemas.openxmlformats.org/officeDocument/2006/relationships/slideLayout" Target="../slideLayouts/slideLayout21.xml"/><Relationship Id="rId34" Type="http://schemas.openxmlformats.org/officeDocument/2006/relationships/tags" Target="../tags/tag3.xml"/><Relationship Id="rId42" Type="http://schemas.openxmlformats.org/officeDocument/2006/relationships/tags" Target="../tags/tag11.xml"/><Relationship Id="rId47" Type="http://schemas.openxmlformats.org/officeDocument/2006/relationships/tags" Target="../tags/tag16.xml"/><Relationship Id="rId50" Type="http://schemas.openxmlformats.org/officeDocument/2006/relationships/tags" Target="../tags/tag19.xml"/><Relationship Id="rId55" Type="http://schemas.openxmlformats.org/officeDocument/2006/relationships/tags" Target="../tags/tag24.xml"/><Relationship Id="rId63" Type="http://schemas.openxmlformats.org/officeDocument/2006/relationships/tags" Target="../tags/tag32.xml"/><Relationship Id="rId68" Type="http://schemas.openxmlformats.org/officeDocument/2006/relationships/tags" Target="../tags/tag3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1.xml"/><Relationship Id="rId37" Type="http://schemas.openxmlformats.org/officeDocument/2006/relationships/tags" Target="../tags/tag6.xml"/><Relationship Id="rId40" Type="http://schemas.openxmlformats.org/officeDocument/2006/relationships/tags" Target="../tags/tag9.xml"/><Relationship Id="rId45" Type="http://schemas.openxmlformats.org/officeDocument/2006/relationships/tags" Target="../tags/tag14.xml"/><Relationship Id="rId53" Type="http://schemas.openxmlformats.org/officeDocument/2006/relationships/tags" Target="../tags/tag22.xml"/><Relationship Id="rId58" Type="http://schemas.openxmlformats.org/officeDocument/2006/relationships/tags" Target="../tags/tag27.xml"/><Relationship Id="rId66" Type="http://schemas.openxmlformats.org/officeDocument/2006/relationships/tags" Target="../tags/tag3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ags" Target="../tags/tag5.xml"/><Relationship Id="rId49" Type="http://schemas.openxmlformats.org/officeDocument/2006/relationships/tags" Target="../tags/tag18.xml"/><Relationship Id="rId57" Type="http://schemas.openxmlformats.org/officeDocument/2006/relationships/tags" Target="../tags/tag26.xml"/><Relationship Id="rId61" Type="http://schemas.openxmlformats.org/officeDocument/2006/relationships/tags" Target="../tags/tag30.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4" Type="http://schemas.openxmlformats.org/officeDocument/2006/relationships/tags" Target="../tags/tag13.xml"/><Relationship Id="rId52" Type="http://schemas.openxmlformats.org/officeDocument/2006/relationships/tags" Target="../tags/tag21.xml"/><Relationship Id="rId60" Type="http://schemas.openxmlformats.org/officeDocument/2006/relationships/tags" Target="../tags/tag29.xml"/><Relationship Id="rId65" Type="http://schemas.openxmlformats.org/officeDocument/2006/relationships/tags" Target="../tags/tag3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ags" Target="../tags/tag4.xml"/><Relationship Id="rId43" Type="http://schemas.openxmlformats.org/officeDocument/2006/relationships/tags" Target="../tags/tag12.xml"/><Relationship Id="rId48" Type="http://schemas.openxmlformats.org/officeDocument/2006/relationships/tags" Target="../tags/tag17.xml"/><Relationship Id="rId56" Type="http://schemas.openxmlformats.org/officeDocument/2006/relationships/tags" Target="../tags/tag25.xml"/><Relationship Id="rId64" Type="http://schemas.openxmlformats.org/officeDocument/2006/relationships/tags" Target="../tags/tag33.xml"/><Relationship Id="rId69" Type="http://schemas.openxmlformats.org/officeDocument/2006/relationships/tags" Target="../tags/tag38.xml"/><Relationship Id="rId8" Type="http://schemas.openxmlformats.org/officeDocument/2006/relationships/slideLayout" Target="../slideLayouts/slideLayout8.xml"/><Relationship Id="rId51" Type="http://schemas.openxmlformats.org/officeDocument/2006/relationships/tags" Target="../tags/tag20.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2.xml"/><Relationship Id="rId38" Type="http://schemas.openxmlformats.org/officeDocument/2006/relationships/tags" Target="../tags/tag7.xml"/><Relationship Id="rId46" Type="http://schemas.openxmlformats.org/officeDocument/2006/relationships/tags" Target="../tags/tag15.xml"/><Relationship Id="rId59" Type="http://schemas.openxmlformats.org/officeDocument/2006/relationships/tags" Target="../tags/tag28.xml"/><Relationship Id="rId67" Type="http://schemas.openxmlformats.org/officeDocument/2006/relationships/tags" Target="../tags/tag36.xml"/><Relationship Id="rId20" Type="http://schemas.openxmlformats.org/officeDocument/2006/relationships/slideLayout" Target="../slideLayouts/slideLayout20.xml"/><Relationship Id="rId41" Type="http://schemas.openxmlformats.org/officeDocument/2006/relationships/tags" Target="../tags/tag10.xml"/><Relationship Id="rId54" Type="http://schemas.openxmlformats.org/officeDocument/2006/relationships/tags" Target="../tags/tag23.xml"/><Relationship Id="rId62" Type="http://schemas.openxmlformats.org/officeDocument/2006/relationships/tags" Target="../tags/tag31.xml"/><Relationship Id="rId70" Type="http://schemas.openxmlformats.org/officeDocument/2006/relationships/tags" Target="../tags/tag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32"/>
            </p:custDataLst>
          </p:nvPr>
        </p:nvSpPr>
        <p:spPr bwMode="auto">
          <a:xfrm>
            <a:off x="-1681401" y="743"/>
            <a:ext cx="548640" cy="548640"/>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3"/>
            </p:custDataLst>
          </p:nvPr>
        </p:nvSpPr>
        <p:spPr bwMode="auto">
          <a:xfrm>
            <a:off x="-1133721" y="743"/>
            <a:ext cx="548640" cy="548640"/>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4"/>
            </p:custDataLst>
          </p:nvPr>
        </p:nvSpPr>
        <p:spPr bwMode="auto">
          <a:xfrm>
            <a:off x="-576884" y="743"/>
            <a:ext cx="548640" cy="548640"/>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5"/>
            </p:custDataLst>
          </p:nvPr>
        </p:nvSpPr>
        <p:spPr bwMode="auto">
          <a:xfrm>
            <a:off x="-1681291" y="1103972"/>
            <a:ext cx="548640" cy="548640"/>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6"/>
            </p:custDataLst>
          </p:nvPr>
        </p:nvSpPr>
        <p:spPr bwMode="auto">
          <a:xfrm>
            <a:off x="-1133841" y="1103972"/>
            <a:ext cx="548640" cy="548640"/>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7"/>
            </p:custDataLst>
          </p:nvPr>
        </p:nvSpPr>
        <p:spPr bwMode="auto">
          <a:xfrm>
            <a:off x="-576867" y="1103972"/>
            <a:ext cx="548640" cy="548640"/>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8"/>
            </p:custDataLst>
          </p:nvPr>
        </p:nvSpPr>
        <p:spPr bwMode="auto">
          <a:xfrm>
            <a:off x="-1671156" y="2214110"/>
            <a:ext cx="558441" cy="548640"/>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9"/>
            </p:custDataLst>
          </p:nvPr>
        </p:nvSpPr>
        <p:spPr bwMode="auto">
          <a:xfrm>
            <a:off x="-1122239" y="2214110"/>
            <a:ext cx="554181" cy="548640"/>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40"/>
            </p:custDataLst>
          </p:nvPr>
        </p:nvSpPr>
        <p:spPr bwMode="auto">
          <a:xfrm>
            <a:off x="-566730" y="2214110"/>
            <a:ext cx="548640" cy="548640"/>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41"/>
            </p:custDataLst>
          </p:nvPr>
        </p:nvSpPr>
        <p:spPr bwMode="auto">
          <a:xfrm>
            <a:off x="-1692162" y="3309985"/>
            <a:ext cx="567965" cy="548640"/>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42"/>
            </p:custDataLst>
          </p:nvPr>
        </p:nvSpPr>
        <p:spPr bwMode="auto">
          <a:xfrm>
            <a:off x="-1135187" y="3309985"/>
            <a:ext cx="558414" cy="548640"/>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3"/>
            </p:custDataLst>
          </p:nvPr>
        </p:nvSpPr>
        <p:spPr bwMode="auto">
          <a:xfrm>
            <a:off x="-578211" y="3309985"/>
            <a:ext cx="548640" cy="548640"/>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4"/>
            </p:custDataLst>
          </p:nvPr>
        </p:nvSpPr>
        <p:spPr bwMode="auto">
          <a:xfrm>
            <a:off x="-1683905" y="4403050"/>
            <a:ext cx="561903" cy="548640"/>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5"/>
            </p:custDataLst>
          </p:nvPr>
        </p:nvSpPr>
        <p:spPr bwMode="auto">
          <a:xfrm>
            <a:off x="-1130214" y="4403050"/>
            <a:ext cx="548640" cy="548640"/>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6"/>
            </p:custDataLst>
          </p:nvPr>
        </p:nvSpPr>
        <p:spPr bwMode="auto">
          <a:xfrm>
            <a:off x="-581452" y="4403050"/>
            <a:ext cx="548640" cy="548640"/>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7"/>
            </p:custDataLst>
          </p:nvPr>
        </p:nvSpPr>
        <p:spPr bwMode="auto">
          <a:xfrm>
            <a:off x="-1681291" y="556310"/>
            <a:ext cx="548640" cy="548640"/>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8"/>
            </p:custDataLst>
          </p:nvPr>
        </p:nvSpPr>
        <p:spPr bwMode="auto">
          <a:xfrm>
            <a:off x="-1133840" y="556302"/>
            <a:ext cx="557069" cy="548640"/>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9"/>
            </p:custDataLst>
          </p:nvPr>
        </p:nvSpPr>
        <p:spPr bwMode="auto">
          <a:xfrm>
            <a:off x="-576884" y="556310"/>
            <a:ext cx="548640" cy="548640"/>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50"/>
            </p:custDataLst>
          </p:nvPr>
        </p:nvSpPr>
        <p:spPr bwMode="auto">
          <a:xfrm>
            <a:off x="-1681539" y="1659530"/>
            <a:ext cx="548640" cy="548640"/>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51"/>
            </p:custDataLst>
          </p:nvPr>
        </p:nvSpPr>
        <p:spPr bwMode="auto">
          <a:xfrm>
            <a:off x="-1132925" y="1659530"/>
            <a:ext cx="548640" cy="548640"/>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52"/>
            </p:custDataLst>
          </p:nvPr>
        </p:nvSpPr>
        <p:spPr bwMode="auto">
          <a:xfrm>
            <a:off x="-576884" y="1659530"/>
            <a:ext cx="548640" cy="548640"/>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3"/>
            </p:custDataLst>
          </p:nvPr>
        </p:nvSpPr>
        <p:spPr bwMode="auto">
          <a:xfrm>
            <a:off x="-1686837" y="2762750"/>
            <a:ext cx="545775" cy="548640"/>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4"/>
            </p:custDataLst>
          </p:nvPr>
        </p:nvSpPr>
        <p:spPr bwMode="auto">
          <a:xfrm>
            <a:off x="-1133483" y="2762750"/>
            <a:ext cx="549210" cy="548640"/>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5"/>
            </p:custDataLst>
          </p:nvPr>
        </p:nvSpPr>
        <p:spPr bwMode="auto">
          <a:xfrm>
            <a:off x="-585201" y="2762750"/>
            <a:ext cx="558182" cy="548640"/>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6"/>
            </p:custDataLst>
          </p:nvPr>
        </p:nvSpPr>
        <p:spPr bwMode="auto">
          <a:xfrm>
            <a:off x="-1692163" y="3857220"/>
            <a:ext cx="558680" cy="548640"/>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7"/>
            </p:custDataLst>
          </p:nvPr>
        </p:nvSpPr>
        <p:spPr bwMode="auto">
          <a:xfrm>
            <a:off x="-1136129" y="3857220"/>
            <a:ext cx="576145" cy="548640"/>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8"/>
            </p:custDataLst>
          </p:nvPr>
        </p:nvSpPr>
        <p:spPr bwMode="auto">
          <a:xfrm>
            <a:off x="-579309" y="3857220"/>
            <a:ext cx="546497" cy="548640"/>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9"/>
            </p:custDataLst>
          </p:nvPr>
        </p:nvSpPr>
        <p:spPr bwMode="auto">
          <a:xfrm>
            <a:off x="-1683907" y="4957630"/>
            <a:ext cx="561904" cy="548640"/>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60"/>
            </p:custDataLst>
          </p:nvPr>
        </p:nvSpPr>
        <p:spPr bwMode="auto">
          <a:xfrm>
            <a:off x="-1129734" y="4957630"/>
            <a:ext cx="548640" cy="54864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61"/>
            </p:custDataLst>
          </p:nvPr>
        </p:nvSpPr>
        <p:spPr bwMode="auto">
          <a:xfrm>
            <a:off x="-581455" y="4957630"/>
            <a:ext cx="548889" cy="548640"/>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62"/>
            </p:custDataLst>
          </p:nvPr>
        </p:nvSpPr>
        <p:spPr bwMode="auto">
          <a:xfrm>
            <a:off x="-1129642" y="5504243"/>
            <a:ext cx="548640" cy="548640"/>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3"/>
            </p:custDataLst>
          </p:nvPr>
        </p:nvSpPr>
        <p:spPr bwMode="auto">
          <a:xfrm>
            <a:off x="-581361" y="5504243"/>
            <a:ext cx="548889" cy="548640"/>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4"/>
            </p:custDataLst>
          </p:nvPr>
        </p:nvSpPr>
        <p:spPr bwMode="auto">
          <a:xfrm>
            <a:off x="-1141894" y="6052899"/>
            <a:ext cx="560892" cy="548640"/>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5"/>
            </p:custDataLst>
          </p:nvPr>
        </p:nvSpPr>
        <p:spPr bwMode="auto">
          <a:xfrm>
            <a:off x="-1683906" y="6051325"/>
            <a:ext cx="547972" cy="548640"/>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6"/>
            </p:custDataLst>
          </p:nvPr>
        </p:nvSpPr>
        <p:spPr bwMode="auto">
          <a:xfrm>
            <a:off x="-585202" y="6052885"/>
            <a:ext cx="559864" cy="548655"/>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7"/>
            </p:custDataLst>
          </p:nvPr>
        </p:nvSpPr>
        <p:spPr bwMode="auto">
          <a:xfrm>
            <a:off x="-1683906" y="5504235"/>
            <a:ext cx="548640" cy="548640"/>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8"/>
            </p:custDataLst>
          </p:nvPr>
        </p:nvSpPr>
        <p:spPr bwMode="auto">
          <a:xfrm>
            <a:off x="-1144617" y="6766560"/>
            <a:ext cx="547174" cy="548640"/>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9"/>
            </p:custDataLst>
          </p:nvPr>
        </p:nvSpPr>
        <p:spPr bwMode="auto">
          <a:xfrm>
            <a:off x="-1695387" y="6766560"/>
            <a:ext cx="540618" cy="548640"/>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70"/>
            </p:custDataLst>
          </p:nvPr>
        </p:nvSpPr>
        <p:spPr bwMode="auto">
          <a:xfrm>
            <a:off x="-587549" y="6766547"/>
            <a:ext cx="546250" cy="548655"/>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197" r:id="rId4"/>
    <p:sldLayoutId id="2147484087" r:id="rId5"/>
    <p:sldLayoutId id="2147484098" r:id="rId6"/>
    <p:sldLayoutId id="2147484086" r:id="rId7"/>
    <p:sldLayoutId id="2147484099" r:id="rId8"/>
    <p:sldLayoutId id="2147484106" r:id="rId9"/>
    <p:sldLayoutId id="2147484092" r:id="rId10"/>
    <p:sldLayoutId id="2147484196" r:id="rId11"/>
    <p:sldLayoutId id="2147484201" r:id="rId12"/>
    <p:sldLayoutId id="2147484198" r:id="rId13"/>
    <p:sldLayoutId id="2147484202" r:id="rId14"/>
    <p:sldLayoutId id="2147484199" r:id="rId15"/>
    <p:sldLayoutId id="2147484200" r:id="rId16"/>
    <p:sldLayoutId id="2147484130" r:id="rId17"/>
    <p:sldLayoutId id="2147484205" r:id="rId18"/>
    <p:sldLayoutId id="2147484206" r:id="rId19"/>
    <p:sldLayoutId id="2147484093" r:id="rId20"/>
    <p:sldLayoutId id="2147484127" r:id="rId21"/>
    <p:sldLayoutId id="2147484094" r:id="rId22"/>
    <p:sldLayoutId id="2147484195" r:id="rId23"/>
    <p:sldLayoutId id="2147484096" r:id="rId24"/>
    <p:sldLayoutId id="2147484210" r:id="rId25"/>
    <p:sldLayoutId id="2147484211" r:id="rId26"/>
    <p:sldLayoutId id="2147484212" r:id="rId27"/>
    <p:sldLayoutId id="2147484213" r:id="rId28"/>
    <p:sldLayoutId id="2147484214" r:id="rId29"/>
    <p:sldLayoutId id="2147484215" r:id="rId30"/>
  </p:sldLayoutIdLst>
  <p:transition>
    <p:fade/>
  </p:transition>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28.xml"/><Relationship Id="rId5" Type="http://schemas.openxmlformats.org/officeDocument/2006/relationships/image" Target="../media/image17.jpg"/><Relationship Id="rId4" Type="http://schemas.openxmlformats.org/officeDocument/2006/relationships/image" Target="../media/image16.jpg"/></Relationships>
</file>

<file path=ppt/slides/_rels/slide8.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26.xml"/><Relationship Id="rId6" Type="http://schemas.openxmlformats.org/officeDocument/2006/relationships/image" Target="../media/image21.png"/><Relationship Id="rId11" Type="http://schemas.openxmlformats.org/officeDocument/2006/relationships/image" Target="../media/image25.png"/><Relationship Id="rId5" Type="http://schemas.openxmlformats.org/officeDocument/2006/relationships/image" Target="../media/image20.png"/><Relationship Id="rId10" Type="http://schemas.openxmlformats.org/officeDocument/2006/relationships/image" Target="../media/image24.png"/><Relationship Id="rId4" Type="http://schemas.openxmlformats.org/officeDocument/2006/relationships/image" Target="../media/image19.png"/><Relationship Id="rId9"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274637" y="1677399"/>
            <a:ext cx="8229600" cy="1097280"/>
          </a:xfrm>
          <a:noFill/>
        </p:spPr>
        <p:txBody>
          <a:bodyPr lIns="91440" tIns="91440" rIns="91440" bIns="91440" anchor="t" anchorCtr="0"/>
          <a:lstStyle>
            <a:lvl1pPr>
              <a:defRPr sz="6000" spc="-80" baseline="0">
                <a:solidFill>
                  <a:srgbClr val="0072C6"/>
                </a:solidFill>
              </a:defRPr>
            </a:lvl1pPr>
          </a:lstStyle>
          <a:p>
            <a:r>
              <a:rPr lang="en-US" sz="5400" dirty="0">
                <a:solidFill>
                  <a:schemeClr val="bg1"/>
                </a:solidFill>
              </a:rPr>
              <a:t>Artificial Intelligence, Machine Learning and Microsoft Cognitive Services</a:t>
            </a:r>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screen">
            <a:grayscl/>
            <a:extLst>
              <a:ext uri="{28A0092B-C50C-407E-A947-70E740481C1C}">
                <a14:useLocalDpi xmlns:a14="http://schemas.microsoft.com/office/drawing/2010/main" val="0"/>
              </a:ext>
            </a:extLst>
          </a:blip>
          <a:srcRect l="16265" t="3005" r="6165" b="1684"/>
          <a:stretch/>
        </p:blipFill>
        <p:spPr>
          <a:xfrm>
            <a:off x="4847027" y="994"/>
            <a:ext cx="7587685" cy="6992541"/>
          </a:xfrm>
          <a:prstGeom prst="rect">
            <a:avLst/>
          </a:prstGeom>
        </p:spPr>
      </p:pic>
      <p:sp>
        <p:nvSpPr>
          <p:cNvPr id="11" name="Rectangle 10"/>
          <p:cNvSpPr/>
          <p:nvPr/>
        </p:nvSpPr>
        <p:spPr bwMode="auto">
          <a:xfrm>
            <a:off x="4839955" y="993"/>
            <a:ext cx="7587685" cy="6993036"/>
          </a:xfrm>
          <a:prstGeom prst="rect">
            <a:avLst/>
          </a:prstGeom>
          <a:gradFill flip="none" rotWithShape="1">
            <a:gsLst>
              <a:gs pos="2917">
                <a:schemeClr val="bg1"/>
              </a:gs>
              <a:gs pos="50000">
                <a:schemeClr val="bg1">
                  <a:alpha val="70000"/>
                </a:schemeClr>
              </a:gs>
              <a:gs pos="76000">
                <a:schemeClr val="bg1">
                  <a:alpha val="50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Rectangle 1"/>
          <p:cNvSpPr/>
          <p:nvPr/>
        </p:nvSpPr>
        <p:spPr bwMode="auto">
          <a:xfrm>
            <a:off x="4847028" y="1007"/>
            <a:ext cx="7588565" cy="6993036"/>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 name="Rectangle 4"/>
          <p:cNvSpPr/>
          <p:nvPr/>
        </p:nvSpPr>
        <p:spPr>
          <a:xfrm>
            <a:off x="290310" y="1699708"/>
            <a:ext cx="4556719" cy="3595111"/>
          </a:xfrm>
          <a:prstGeom prst="rect">
            <a:avLst/>
          </a:prstGeom>
        </p:spPr>
        <p:txBody>
          <a:bodyPr wrap="square" anchor="ctr">
            <a:spAutoFit/>
          </a:bodyPr>
          <a:lstStyle/>
          <a:p>
            <a:pPr defTabSz="932418">
              <a:lnSpc>
                <a:spcPct val="90000"/>
              </a:lnSpc>
              <a:spcAft>
                <a:spcPts val="1499"/>
              </a:spcAft>
            </a:pPr>
            <a:r>
              <a:rPr lang="en-US" altLang="en-US" sz="5399" dirty="0">
                <a:solidFill>
                  <a:srgbClr val="139882"/>
                </a:solidFill>
                <a:latin typeface="Segoe UI Light"/>
              </a:rPr>
              <a:t>Microsoft Cognitive Services</a:t>
            </a:r>
          </a:p>
          <a:p>
            <a:pPr defTabSz="932418">
              <a:lnSpc>
                <a:spcPct val="90000"/>
              </a:lnSpc>
              <a:spcAft>
                <a:spcPts val="1499"/>
              </a:spcAft>
            </a:pPr>
            <a:r>
              <a:rPr lang="en-US" sz="3599" dirty="0">
                <a:solidFill>
                  <a:srgbClr val="FF8C00"/>
                </a:solidFill>
                <a:latin typeface="Segoe UI Light"/>
              </a:rPr>
              <a:t>Give your apps </a:t>
            </a:r>
            <a:br>
              <a:rPr lang="en-US" sz="3599" dirty="0">
                <a:solidFill>
                  <a:srgbClr val="FF8C00"/>
                </a:solidFill>
                <a:latin typeface="Segoe UI Light"/>
              </a:rPr>
            </a:br>
            <a:r>
              <a:rPr lang="en-US" sz="3599" dirty="0">
                <a:solidFill>
                  <a:srgbClr val="FF8C00"/>
                </a:solidFill>
                <a:latin typeface="Segoe UI Light"/>
              </a:rPr>
              <a:t>a human side</a:t>
            </a:r>
          </a:p>
        </p:txBody>
      </p:sp>
      <p:sp>
        <p:nvSpPr>
          <p:cNvPr id="6" name="TextBox 5"/>
          <p:cNvSpPr txBox="1"/>
          <p:nvPr/>
        </p:nvSpPr>
        <p:spPr>
          <a:xfrm>
            <a:off x="6226550" y="1056190"/>
            <a:ext cx="5172553" cy="1015437"/>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Vision</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Computer Vision | Emotion | Face | Video</a:t>
            </a:r>
          </a:p>
        </p:txBody>
      </p:sp>
      <p:sp>
        <p:nvSpPr>
          <p:cNvPr id="7" name="TextBox 6"/>
          <p:cNvSpPr txBox="1"/>
          <p:nvPr/>
        </p:nvSpPr>
        <p:spPr>
          <a:xfrm>
            <a:off x="6226550" y="1979100"/>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Speech</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Bing Speech | Custom Speech Service (formerly CRIS) | Speaker Recognition </a:t>
            </a:r>
          </a:p>
        </p:txBody>
      </p:sp>
      <p:sp>
        <p:nvSpPr>
          <p:cNvPr id="9" name="TextBox 8"/>
          <p:cNvSpPr txBox="1"/>
          <p:nvPr/>
        </p:nvSpPr>
        <p:spPr>
          <a:xfrm>
            <a:off x="6226550" y="4526358"/>
            <a:ext cx="5172553" cy="1236947"/>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Knowledge</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Academic Knowledge | Entity Linking | Knowledge Exploration | </a:t>
            </a:r>
            <a:r>
              <a:rPr lang="en-US" sz="1700" dirty="0" err="1">
                <a:gradFill>
                  <a:gsLst>
                    <a:gs pos="2917">
                      <a:srgbClr val="FFFFFF"/>
                    </a:gs>
                    <a:gs pos="30000">
                      <a:srgbClr val="FFFFFF"/>
                    </a:gs>
                  </a:gsLst>
                  <a:lin ang="5400000" scaled="0"/>
                </a:gradFill>
                <a:latin typeface="Segoe UI"/>
              </a:rPr>
              <a:t>QnA</a:t>
            </a:r>
            <a:r>
              <a:rPr lang="en-US" sz="1700" dirty="0">
                <a:gradFill>
                  <a:gsLst>
                    <a:gs pos="2917">
                      <a:srgbClr val="FFFFFF"/>
                    </a:gs>
                    <a:gs pos="30000">
                      <a:srgbClr val="FFFFFF"/>
                    </a:gs>
                  </a:gsLst>
                  <a:lin ang="5400000" scaled="0"/>
                </a:gradFill>
                <a:latin typeface="Segoe UI"/>
              </a:rPr>
              <a:t> Maker | Recommendations</a:t>
            </a:r>
          </a:p>
        </p:txBody>
      </p:sp>
      <p:sp>
        <p:nvSpPr>
          <p:cNvPr id="8" name="TextBox 7"/>
          <p:cNvSpPr txBox="1"/>
          <p:nvPr/>
        </p:nvSpPr>
        <p:spPr>
          <a:xfrm>
            <a:off x="6226550" y="3128004"/>
            <a:ext cx="5172553" cy="1495710"/>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Language</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Bing Spell Check | Language Understanding | </a:t>
            </a:r>
            <a:br>
              <a:rPr lang="en-US" sz="1700" dirty="0">
                <a:gradFill>
                  <a:gsLst>
                    <a:gs pos="2917">
                      <a:srgbClr val="FFFFFF"/>
                    </a:gs>
                    <a:gs pos="30000">
                      <a:srgbClr val="FFFFFF"/>
                    </a:gs>
                  </a:gsLst>
                  <a:lin ang="5400000" scaled="0"/>
                </a:gradFill>
                <a:latin typeface="Segoe UI"/>
              </a:rPr>
            </a:br>
            <a:r>
              <a:rPr lang="en-US" sz="1700" dirty="0">
                <a:gradFill>
                  <a:gsLst>
                    <a:gs pos="2917">
                      <a:srgbClr val="FFFFFF"/>
                    </a:gs>
                    <a:gs pos="30000">
                      <a:srgbClr val="FFFFFF"/>
                    </a:gs>
                  </a:gsLst>
                  <a:lin ang="5400000" scaled="0"/>
                </a:gradFill>
                <a:latin typeface="Segoe UI"/>
              </a:rPr>
              <a:t>Linguistic Analysis | Text Analytics | Translator |  Web Language Model</a:t>
            </a:r>
          </a:p>
        </p:txBody>
      </p:sp>
      <p:sp>
        <p:nvSpPr>
          <p:cNvPr id="10" name="TextBox 9"/>
          <p:cNvSpPr txBox="1"/>
          <p:nvPr/>
        </p:nvSpPr>
        <p:spPr>
          <a:xfrm>
            <a:off x="6226550" y="5552950"/>
            <a:ext cx="5172553" cy="1495710"/>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Search</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Bing Autosuggest | Bing Image Search |</a:t>
            </a:r>
            <a:r>
              <a:rPr lang="en-US" sz="1700" dirty="0">
                <a:gradFill>
                  <a:gsLst>
                    <a:gs pos="2917">
                      <a:srgbClr val="FFFFFF"/>
                    </a:gs>
                    <a:gs pos="30000">
                      <a:srgbClr val="FFFFFF"/>
                    </a:gs>
                  </a:gsLst>
                  <a:lin ang="5400000" scaled="0"/>
                </a:gradFill>
              </a:rPr>
              <a:t> Bing Knowledge Graph | </a:t>
            </a:r>
            <a:r>
              <a:rPr lang="en-US" sz="1700" dirty="0">
                <a:gradFill>
                  <a:gsLst>
                    <a:gs pos="2917">
                      <a:srgbClr val="FFFFFF"/>
                    </a:gs>
                    <a:gs pos="30000">
                      <a:srgbClr val="FFFFFF"/>
                    </a:gs>
                  </a:gsLst>
                  <a:lin ang="5400000" scaled="0"/>
                </a:gradFill>
                <a:latin typeface="Segoe UI"/>
              </a:rPr>
              <a:t>Bing News Search | Bing Video Search | Bing Web Search</a:t>
            </a:r>
          </a:p>
        </p:txBody>
      </p:sp>
      <p:sp>
        <p:nvSpPr>
          <p:cNvPr id="27" name="Rectangle 26"/>
          <p:cNvSpPr/>
          <p:nvPr/>
        </p:nvSpPr>
        <p:spPr>
          <a:xfrm>
            <a:off x="5380156" y="308083"/>
            <a:ext cx="6643073" cy="602564"/>
          </a:xfrm>
          <a:prstGeom prst="rect">
            <a:avLst/>
          </a:prstGeom>
        </p:spPr>
        <p:txBody>
          <a:bodyPr wrap="square">
            <a:spAutoFit/>
          </a:bodyPr>
          <a:lstStyle/>
          <a:p>
            <a:pPr defTabSz="932563">
              <a:lnSpc>
                <a:spcPct val="90000"/>
              </a:lnSpc>
              <a:spcAft>
                <a:spcPts val="612"/>
              </a:spcAft>
            </a:pPr>
            <a:r>
              <a:rPr lang="en-US" sz="3599" dirty="0">
                <a:solidFill>
                  <a:prstClr val="white"/>
                </a:solidFill>
                <a:latin typeface="Segoe UI Light"/>
              </a:rPr>
              <a:t>Cognitive Services API Collection</a:t>
            </a:r>
          </a:p>
        </p:txBody>
      </p:sp>
      <p:sp>
        <p:nvSpPr>
          <p:cNvPr id="28" name="Freeform 22"/>
          <p:cNvSpPr>
            <a:spLocks noChangeAspect="1"/>
          </p:cNvSpPr>
          <p:nvPr/>
        </p:nvSpPr>
        <p:spPr bwMode="auto">
          <a:xfrm>
            <a:off x="5511775" y="1215578"/>
            <a:ext cx="674415" cy="446277"/>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29" name="Freeform 18"/>
          <p:cNvSpPr>
            <a:spLocks noChangeAspect="1"/>
          </p:cNvSpPr>
          <p:nvPr/>
        </p:nvSpPr>
        <p:spPr bwMode="auto">
          <a:xfrm>
            <a:off x="5549880" y="2185051"/>
            <a:ext cx="598205" cy="524023"/>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0" name="Freeform 9"/>
          <p:cNvSpPr>
            <a:spLocks noChangeAspect="1"/>
          </p:cNvSpPr>
          <p:nvPr/>
        </p:nvSpPr>
        <p:spPr bwMode="auto">
          <a:xfrm>
            <a:off x="5634692" y="3280019"/>
            <a:ext cx="428582" cy="538932"/>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1" name="Freeform 5"/>
          <p:cNvSpPr>
            <a:spLocks/>
          </p:cNvSpPr>
          <p:nvPr/>
        </p:nvSpPr>
        <p:spPr bwMode="auto">
          <a:xfrm>
            <a:off x="5580566" y="4592561"/>
            <a:ext cx="536833" cy="536833"/>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nvGrpSpPr>
          <p:cNvPr id="32" name="Group 31"/>
          <p:cNvGrpSpPr/>
          <p:nvPr/>
        </p:nvGrpSpPr>
        <p:grpSpPr>
          <a:xfrm>
            <a:off x="5580566" y="5814481"/>
            <a:ext cx="548200" cy="538932"/>
            <a:chOff x="10832823" y="3353836"/>
            <a:chExt cx="537576" cy="528488"/>
          </a:xfrm>
        </p:grpSpPr>
        <p:sp>
          <p:nvSpPr>
            <p:cNvPr id="33" name="Oval 13"/>
            <p:cNvSpPr>
              <a:spLocks noChangeArrowheads="1"/>
            </p:cNvSpPr>
            <p:nvPr/>
          </p:nvSpPr>
          <p:spPr bwMode="auto">
            <a:xfrm>
              <a:off x="10943701" y="3353836"/>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5" name="Freeform 14"/>
            <p:cNvSpPr>
              <a:spLocks/>
            </p:cNvSpPr>
            <p:nvPr/>
          </p:nvSpPr>
          <p:spPr bwMode="auto">
            <a:xfrm>
              <a:off x="10832823"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spTree>
    <p:extLst>
      <p:ext uri="{BB962C8B-B14F-4D97-AF65-F5344CB8AC3E}">
        <p14:creationId xmlns:p14="http://schemas.microsoft.com/office/powerpoint/2010/main" val="11688762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Services Demos</a:t>
            </a:r>
          </a:p>
        </p:txBody>
      </p:sp>
    </p:spTree>
    <p:extLst>
      <p:ext uri="{BB962C8B-B14F-4D97-AF65-F5344CB8AC3E}">
        <p14:creationId xmlns:p14="http://schemas.microsoft.com/office/powerpoint/2010/main" val="16029262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peech Bubble: Rectangle with Corners Rounded 3"/>
          <p:cNvSpPr/>
          <p:nvPr/>
        </p:nvSpPr>
        <p:spPr bwMode="auto">
          <a:xfrm>
            <a:off x="427037" y="601662"/>
            <a:ext cx="7086600" cy="1143000"/>
          </a:xfrm>
          <a:prstGeom prst="wedgeRoundRectCallout">
            <a:avLst>
              <a:gd name="adj1" fmla="val -45227"/>
              <a:gd name="adj2" fmla="val 63314"/>
              <a:gd name="adj3" fmla="val 16667"/>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800" dirty="0">
                <a:solidFill>
                  <a:srgbClr val="333333"/>
                </a:solidFill>
                <a:ea typeface="Segoe UI" pitchFamily="34" charset="0"/>
                <a:cs typeface="Segoe UI" pitchFamily="34" charset="0"/>
              </a:rPr>
              <a:t>What did you think of the service provided today?</a:t>
            </a:r>
          </a:p>
        </p:txBody>
      </p:sp>
      <p:sp>
        <p:nvSpPr>
          <p:cNvPr id="5" name="Speech Bubble: Rectangle with Corners Rounded 4"/>
          <p:cNvSpPr/>
          <p:nvPr/>
        </p:nvSpPr>
        <p:spPr bwMode="auto">
          <a:xfrm>
            <a:off x="427037" y="4792662"/>
            <a:ext cx="7086600" cy="1143000"/>
          </a:xfrm>
          <a:prstGeom prst="wedgeRoundRectCallout">
            <a:avLst>
              <a:gd name="adj1" fmla="val -45227"/>
              <a:gd name="adj2" fmla="val 63314"/>
              <a:gd name="adj3" fmla="val 16667"/>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800" dirty="0">
                <a:solidFill>
                  <a:srgbClr val="333333"/>
                </a:solidFill>
                <a:ea typeface="Segoe UI" pitchFamily="34" charset="0"/>
                <a:cs typeface="Segoe UI" pitchFamily="34" charset="0"/>
              </a:rPr>
              <a:t>Thank you so much for your feedback.</a:t>
            </a:r>
            <a:br>
              <a:rPr lang="en-US" sz="2800" dirty="0">
                <a:solidFill>
                  <a:srgbClr val="333333"/>
                </a:solidFill>
                <a:ea typeface="Segoe UI" pitchFamily="34" charset="0"/>
                <a:cs typeface="Segoe UI" pitchFamily="34" charset="0"/>
              </a:rPr>
            </a:br>
            <a:r>
              <a:rPr lang="en-US" sz="2800" dirty="0">
                <a:solidFill>
                  <a:srgbClr val="333333"/>
                </a:solidFill>
                <a:ea typeface="Segoe UI" pitchFamily="34" charset="0"/>
                <a:cs typeface="Segoe UI" pitchFamily="34" charset="0"/>
              </a:rPr>
              <a:t>Have a nice day!</a:t>
            </a:r>
          </a:p>
        </p:txBody>
      </p:sp>
      <p:sp>
        <p:nvSpPr>
          <p:cNvPr id="6" name="Speech Bubble: Rectangle with Corners Rounded 5"/>
          <p:cNvSpPr/>
          <p:nvPr/>
        </p:nvSpPr>
        <p:spPr bwMode="auto">
          <a:xfrm>
            <a:off x="4465637" y="2735262"/>
            <a:ext cx="7086600" cy="1143000"/>
          </a:xfrm>
          <a:prstGeom prst="wedgeRoundRectCallout">
            <a:avLst>
              <a:gd name="adj1" fmla="val 43619"/>
              <a:gd name="adj2" fmla="val 71672"/>
              <a:gd name="adj3" fmla="val 16667"/>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800" dirty="0">
                <a:solidFill>
                  <a:srgbClr val="333333"/>
                </a:solidFill>
                <a:ea typeface="Segoe UI" pitchFamily="34" charset="0"/>
                <a:cs typeface="Segoe UI" pitchFamily="34" charset="0"/>
              </a:rPr>
              <a:t>Everything was terrible! I hated it!!</a:t>
            </a:r>
          </a:p>
        </p:txBody>
      </p:sp>
    </p:spTree>
    <p:extLst>
      <p:ext uri="{BB962C8B-B14F-4D97-AF65-F5344CB8AC3E}">
        <p14:creationId xmlns:p14="http://schemas.microsoft.com/office/powerpoint/2010/main" val="25571953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Analytics</a:t>
            </a:r>
          </a:p>
        </p:txBody>
      </p:sp>
    </p:spTree>
    <p:extLst>
      <p:ext uri="{BB962C8B-B14F-4D97-AF65-F5344CB8AC3E}">
        <p14:creationId xmlns:p14="http://schemas.microsoft.com/office/powerpoint/2010/main" val="265491423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What is the user saying?</a:t>
            </a:r>
          </a:p>
        </p:txBody>
      </p:sp>
      <p:sp>
        <p:nvSpPr>
          <p:cNvPr id="4" name="Text Placeholder 3"/>
          <p:cNvSpPr>
            <a:spLocks noGrp="1"/>
          </p:cNvSpPr>
          <p:nvPr>
            <p:ph type="body" sz="quarter" idx="10"/>
          </p:nvPr>
        </p:nvSpPr>
        <p:spPr>
          <a:xfrm>
            <a:off x="365760" y="1371600"/>
            <a:ext cx="11704320" cy="1966692"/>
          </a:xfrm>
        </p:spPr>
        <p:txBody>
          <a:bodyPr/>
          <a:lstStyle/>
          <a:p>
            <a:r>
              <a:rPr lang="en-US" dirty="0"/>
              <a:t>Topics?</a:t>
            </a:r>
          </a:p>
          <a:p>
            <a:r>
              <a:rPr lang="en-US" dirty="0"/>
              <a:t>Themes?</a:t>
            </a:r>
          </a:p>
          <a:p>
            <a:r>
              <a:rPr lang="en-US" dirty="0"/>
              <a:t>Language?</a:t>
            </a:r>
          </a:p>
          <a:p>
            <a:r>
              <a:rPr lang="en-US" dirty="0"/>
              <a:t>Mood?</a:t>
            </a:r>
          </a:p>
        </p:txBody>
      </p:sp>
    </p:spTree>
    <p:extLst>
      <p:ext uri="{BB962C8B-B14F-4D97-AF65-F5344CB8AC3E}">
        <p14:creationId xmlns:p14="http://schemas.microsoft.com/office/powerpoint/2010/main" val="155866849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Analytics</a:t>
            </a:r>
          </a:p>
        </p:txBody>
      </p:sp>
      <p:sp>
        <p:nvSpPr>
          <p:cNvPr id="3" name="Text Placeholder 2"/>
          <p:cNvSpPr>
            <a:spLocks noGrp="1"/>
          </p:cNvSpPr>
          <p:nvPr>
            <p:ph type="body" sz="quarter" idx="10"/>
          </p:nvPr>
        </p:nvSpPr>
        <p:spPr/>
        <p:txBody>
          <a:bodyPr/>
          <a:lstStyle/>
          <a:p>
            <a:r>
              <a:rPr lang="en-US" dirty="0"/>
              <a:t>Language</a:t>
            </a:r>
          </a:p>
          <a:p>
            <a:r>
              <a:rPr lang="en-US" dirty="0"/>
              <a:t>Sentiment</a:t>
            </a:r>
          </a:p>
          <a:p>
            <a:r>
              <a:rPr lang="en-US" dirty="0"/>
              <a:t>Key phrases</a:t>
            </a:r>
          </a:p>
        </p:txBody>
      </p:sp>
    </p:spTree>
    <p:extLst>
      <p:ext uri="{BB962C8B-B14F-4D97-AF65-F5344CB8AC3E}">
        <p14:creationId xmlns:p14="http://schemas.microsoft.com/office/powerpoint/2010/main" val="5361838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17637" y="449262"/>
            <a:ext cx="9634497" cy="707886"/>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8C00"/>
                </a:solidFill>
                <a:effectLst/>
                <a:uLnTx/>
                <a:uFillTx/>
                <a:latin typeface="Segoe UI Semilight"/>
                <a:ea typeface="+mn-ea"/>
                <a:cs typeface="+mn-cs"/>
              </a:rPr>
              <a:t>The run across Golden Gate was gorgeous!</a:t>
            </a:r>
          </a:p>
        </p:txBody>
      </p:sp>
      <p:sp>
        <p:nvSpPr>
          <p:cNvPr id="5" name="Rectangle 4"/>
          <p:cNvSpPr/>
          <p:nvPr/>
        </p:nvSpPr>
        <p:spPr>
          <a:xfrm>
            <a:off x="579437" y="1897062"/>
            <a:ext cx="5791200" cy="4154984"/>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188F"/>
                </a:solidFill>
                <a:effectLst/>
                <a:uLnTx/>
                <a:uFillTx/>
                <a:latin typeface="Consolas" panose="020B0609020204030204" pitchFamily="49" charset="0"/>
                <a:ea typeface="+mn-ea"/>
                <a:cs typeface="+mn-cs"/>
              </a:rPr>
              <a:t>Key phrases: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"documents":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r>
              <a:rPr kumimoji="0" lang="en-US" sz="2400" b="0" i="0" u="none" strike="noStrike" kern="1200" cap="none" spc="0" normalizeH="0" baseline="0" noProof="0" dirty="0" err="1">
                <a:ln>
                  <a:noFill/>
                </a:ln>
                <a:solidFill>
                  <a:srgbClr val="353535"/>
                </a:solidFill>
                <a:effectLst/>
                <a:uLnTx/>
                <a:uFillTx/>
                <a:latin typeface="Consolas" panose="020B0609020204030204" pitchFamily="49" charset="0"/>
                <a:ea typeface="+mn-ea"/>
                <a:cs typeface="+mn-cs"/>
              </a:rPr>
              <a:t>keyPhrases</a:t>
            </a: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 "run", "Golden Gate"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"id": "0"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"errors":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p:txBody>
      </p:sp>
      <p:sp>
        <p:nvSpPr>
          <p:cNvPr id="6" name="Rectangle 5"/>
          <p:cNvSpPr/>
          <p:nvPr/>
        </p:nvSpPr>
        <p:spPr>
          <a:xfrm>
            <a:off x="6370638" y="1897062"/>
            <a:ext cx="5867400" cy="3785652"/>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2400" dirty="0">
                <a:solidFill>
                  <a:srgbClr val="00188F"/>
                </a:solidFill>
                <a:latin typeface="Consolas" panose="020B0609020204030204" pitchFamily="49" charset="0"/>
              </a:rPr>
              <a:t>Sentiment:</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"documents":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"score": 0.9304294,</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"id": "0"</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  "errors":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Consolas" panose="020B0609020204030204" pitchFamily="49" charset="0"/>
                <a:ea typeface="+mn-ea"/>
                <a:cs typeface="+mn-cs"/>
              </a:rPr>
              <a:t>}</a:t>
            </a:r>
          </a:p>
        </p:txBody>
      </p:sp>
    </p:spTree>
    <p:extLst>
      <p:ext uri="{BB962C8B-B14F-4D97-AF65-F5344CB8AC3E}">
        <p14:creationId xmlns:p14="http://schemas.microsoft.com/office/powerpoint/2010/main" val="239264883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Analytics</a:t>
            </a:r>
          </a:p>
        </p:txBody>
      </p:sp>
      <p:sp>
        <p:nvSpPr>
          <p:cNvPr id="3" name="Text Placeholder 2"/>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503819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65760" y="1097280"/>
            <a:ext cx="7315200" cy="1181862"/>
          </a:xfrm>
        </p:spPr>
        <p:txBody>
          <a:bodyPr/>
          <a:lstStyle/>
          <a:p>
            <a:r>
              <a:rPr lang="en-US"/>
              <a:t>Translator Hub</a:t>
            </a:r>
            <a:endParaRPr lang="en-US" dirty="0"/>
          </a:p>
        </p:txBody>
      </p:sp>
    </p:spTree>
    <p:extLst>
      <p:ext uri="{BB962C8B-B14F-4D97-AF65-F5344CB8AC3E}">
        <p14:creationId xmlns:p14="http://schemas.microsoft.com/office/powerpoint/2010/main" val="114167867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Automating translation</a:t>
            </a:r>
          </a:p>
        </p:txBody>
      </p:sp>
      <p:sp>
        <p:nvSpPr>
          <p:cNvPr id="5" name="Text Placeholder 4"/>
          <p:cNvSpPr>
            <a:spLocks noGrp="1"/>
          </p:cNvSpPr>
          <p:nvPr>
            <p:ph type="body" sz="quarter" idx="10"/>
          </p:nvPr>
        </p:nvSpPr>
        <p:spPr>
          <a:xfrm>
            <a:off x="365760" y="1371600"/>
            <a:ext cx="11704320" cy="2452979"/>
          </a:xfrm>
        </p:spPr>
        <p:txBody>
          <a:bodyPr/>
          <a:lstStyle/>
          <a:p>
            <a:r>
              <a:rPr lang="en-US" dirty="0"/>
              <a:t>Many services start as English only</a:t>
            </a:r>
          </a:p>
          <a:p>
            <a:pPr lvl="1"/>
            <a:r>
              <a:rPr lang="en-US" dirty="0"/>
              <a:t>Cognitive Services</a:t>
            </a:r>
          </a:p>
          <a:p>
            <a:pPr lvl="1"/>
            <a:r>
              <a:rPr lang="en-US" dirty="0"/>
              <a:t>Certain LUIS features</a:t>
            </a:r>
          </a:p>
          <a:p>
            <a:pPr lvl="1"/>
            <a:r>
              <a:rPr lang="en-US" dirty="0"/>
              <a:t>Translate before sending to service</a:t>
            </a:r>
          </a:p>
          <a:p>
            <a:r>
              <a:rPr lang="en-US" dirty="0"/>
              <a:t>Bots are a conversational interface</a:t>
            </a:r>
          </a:p>
          <a:p>
            <a:pPr lvl="1"/>
            <a:r>
              <a:rPr lang="en-US" dirty="0"/>
              <a:t>Translate for globalization/localization</a:t>
            </a:r>
          </a:p>
        </p:txBody>
      </p:sp>
    </p:spTree>
    <p:extLst>
      <p:ext uri="{BB962C8B-B14F-4D97-AF65-F5344CB8AC3E}">
        <p14:creationId xmlns:p14="http://schemas.microsoft.com/office/powerpoint/2010/main" val="285708102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826" y="1657849"/>
            <a:ext cx="9692598" cy="2926955"/>
          </a:xfrm>
        </p:spPr>
        <p:txBody>
          <a:bodyPr/>
          <a:lstStyle/>
          <a:p>
            <a:r>
              <a:rPr lang="en-US" sz="6600" i="1" dirty="0">
                <a:solidFill>
                  <a:schemeClr val="accent5"/>
                </a:solidFill>
              </a:rPr>
              <a:t>“Artificial Intelligence is just whatever a computer can’t do yet</a:t>
            </a:r>
            <a:r>
              <a:rPr lang="mr-IN" sz="6600" i="1" dirty="0">
                <a:solidFill>
                  <a:schemeClr val="accent5"/>
                </a:solidFill>
              </a:rPr>
              <a:t>…</a:t>
            </a:r>
            <a:r>
              <a:rPr lang="en-US" sz="6600" i="1" dirty="0">
                <a:solidFill>
                  <a:schemeClr val="accent5"/>
                </a:solidFill>
              </a:rPr>
              <a:t>”</a:t>
            </a:r>
          </a:p>
        </p:txBody>
      </p:sp>
      <p:sp>
        <p:nvSpPr>
          <p:cNvPr id="3" name="Text Placeholder 2"/>
          <p:cNvSpPr>
            <a:spLocks noGrp="1"/>
          </p:cNvSpPr>
          <p:nvPr>
            <p:ph type="body" idx="4294967295"/>
          </p:nvPr>
        </p:nvSpPr>
        <p:spPr>
          <a:xfrm>
            <a:off x="3258167" y="4904820"/>
            <a:ext cx="10725150" cy="683264"/>
          </a:xfrm>
        </p:spPr>
        <p:txBody>
          <a:bodyPr/>
          <a:lstStyle/>
          <a:p>
            <a:pPr marL="0" indent="0">
              <a:buNone/>
            </a:pPr>
            <a:r>
              <a:rPr lang="en-US" dirty="0"/>
              <a:t>Chris Bishop, Microsoft Research</a:t>
            </a:r>
          </a:p>
        </p:txBody>
      </p:sp>
    </p:spTree>
    <p:extLst>
      <p:ext uri="{BB962C8B-B14F-4D97-AF65-F5344CB8AC3E}">
        <p14:creationId xmlns:p14="http://schemas.microsoft.com/office/powerpoint/2010/main" val="151720823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Managing translations</a:t>
            </a:r>
          </a:p>
        </p:txBody>
      </p:sp>
      <p:sp>
        <p:nvSpPr>
          <p:cNvPr id="3" name="Text Placeholder 2"/>
          <p:cNvSpPr>
            <a:spLocks noGrp="1"/>
          </p:cNvSpPr>
          <p:nvPr>
            <p:ph type="body" sz="quarter" idx="10"/>
          </p:nvPr>
        </p:nvSpPr>
        <p:spPr>
          <a:xfrm>
            <a:off x="365760" y="1371600"/>
            <a:ext cx="11704320" cy="2563779"/>
          </a:xfrm>
        </p:spPr>
        <p:txBody>
          <a:bodyPr/>
          <a:lstStyle/>
          <a:p>
            <a:r>
              <a:rPr lang="en-US" dirty="0"/>
              <a:t>Text Translator API</a:t>
            </a:r>
          </a:p>
          <a:p>
            <a:pPr lvl="1"/>
            <a:r>
              <a:rPr lang="en-US" dirty="0"/>
              <a:t>Context unaware translations</a:t>
            </a:r>
          </a:p>
          <a:p>
            <a:r>
              <a:rPr lang="en-US" dirty="0"/>
              <a:t>Microsoft Translator Hub</a:t>
            </a:r>
          </a:p>
          <a:p>
            <a:pPr lvl="1"/>
            <a:r>
              <a:rPr lang="en-US" dirty="0"/>
              <a:t>Add context to translations</a:t>
            </a:r>
          </a:p>
          <a:p>
            <a:r>
              <a:rPr lang="en-US" dirty="0"/>
              <a:t>Collaborative Translation Framework (CTF)</a:t>
            </a:r>
          </a:p>
          <a:p>
            <a:pPr lvl="1"/>
            <a:r>
              <a:rPr lang="en-US" dirty="0"/>
              <a:t>Crowd source translations</a:t>
            </a:r>
          </a:p>
        </p:txBody>
      </p:sp>
    </p:spTree>
    <p:extLst>
      <p:ext uri="{BB962C8B-B14F-4D97-AF65-F5344CB8AC3E}">
        <p14:creationId xmlns:p14="http://schemas.microsoft.com/office/powerpoint/2010/main" val="37706720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FCE4C5-80FE-4B04-A24D-18A98E5F529D}"/>
              </a:ext>
            </a:extLst>
          </p:cNvPr>
          <p:cNvSpPr>
            <a:spLocks noGrp="1"/>
          </p:cNvSpPr>
          <p:nvPr>
            <p:ph type="title"/>
          </p:nvPr>
        </p:nvSpPr>
        <p:spPr>
          <a:xfrm>
            <a:off x="274639" y="1209973"/>
            <a:ext cx="10056812" cy="2179058"/>
          </a:xfrm>
        </p:spPr>
        <p:txBody>
          <a:bodyPr/>
          <a:lstStyle/>
          <a:p>
            <a:r>
              <a:rPr lang="en-US" dirty="0"/>
              <a:t>Implementing automatic translations</a:t>
            </a:r>
          </a:p>
        </p:txBody>
      </p:sp>
    </p:spTree>
    <p:extLst>
      <p:ext uri="{BB962C8B-B14F-4D97-AF65-F5344CB8AC3E}">
        <p14:creationId xmlns:p14="http://schemas.microsoft.com/office/powerpoint/2010/main" val="12878797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6045351-3B65-48DD-8274-668A3AA6ED38}"/>
              </a:ext>
            </a:extLst>
          </p:cNvPr>
          <p:cNvSpPr>
            <a:spLocks noGrp="1"/>
          </p:cNvSpPr>
          <p:nvPr>
            <p:ph type="title"/>
          </p:nvPr>
        </p:nvSpPr>
        <p:spPr/>
        <p:txBody>
          <a:bodyPr/>
          <a:lstStyle/>
          <a:p>
            <a:r>
              <a:rPr lang="en-US" dirty="0"/>
              <a:t>Your turn</a:t>
            </a:r>
          </a:p>
        </p:txBody>
      </p:sp>
      <p:sp>
        <p:nvSpPr>
          <p:cNvPr id="5" name="Text Placeholder 4">
            <a:extLst>
              <a:ext uri="{FF2B5EF4-FFF2-40B4-BE49-F238E27FC236}">
                <a16:creationId xmlns:a16="http://schemas.microsoft.com/office/drawing/2014/main" id="{6937BB7E-E744-41E2-90D3-BCD103B7903A}"/>
              </a:ext>
            </a:extLst>
          </p:cNvPr>
          <p:cNvSpPr>
            <a:spLocks noGrp="1"/>
          </p:cNvSpPr>
          <p:nvPr>
            <p:ph type="body" sz="quarter" idx="10"/>
          </p:nvPr>
        </p:nvSpPr>
        <p:spPr>
          <a:xfrm>
            <a:off x="365760" y="1371600"/>
            <a:ext cx="11704320" cy="1280351"/>
          </a:xfrm>
        </p:spPr>
        <p:txBody>
          <a:bodyPr/>
          <a:lstStyle/>
          <a:p>
            <a:r>
              <a:rPr lang="en-US" dirty="0"/>
              <a:t>Update your bot to:</a:t>
            </a:r>
          </a:p>
          <a:p>
            <a:pPr lvl="1"/>
            <a:r>
              <a:rPr lang="en-US" dirty="0"/>
              <a:t>Ask the user for feedback</a:t>
            </a:r>
          </a:p>
          <a:p>
            <a:pPr lvl="1"/>
            <a:r>
              <a:rPr lang="en-US" dirty="0"/>
              <a:t>Reply with </a:t>
            </a:r>
            <a:r>
              <a:rPr lang="en-US"/>
              <a:t>an appropriate </a:t>
            </a:r>
            <a:r>
              <a:rPr lang="en-US" dirty="0"/>
              <a:t>message based on the feedback</a:t>
            </a:r>
          </a:p>
        </p:txBody>
      </p:sp>
    </p:spTree>
    <p:extLst>
      <p:ext uri="{BB962C8B-B14F-4D97-AF65-F5344CB8AC3E}">
        <p14:creationId xmlns:p14="http://schemas.microsoft.com/office/powerpoint/2010/main" val="133721610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3903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66141" y="936970"/>
            <a:ext cx="11704191" cy="4154984"/>
          </a:xfrm>
          <a:prstGeom prst="rect">
            <a:avLst/>
          </a:prstGeom>
        </p:spPr>
        <p:txBody>
          <a:bodyPr wrap="square">
            <a:spAutoFit/>
          </a:bodyPr>
          <a:lstStyle/>
          <a:p>
            <a:pPr algn="ctr"/>
            <a:r>
              <a:rPr lang="en-US" sz="6600" i="1" dirty="0">
                <a:solidFill>
                  <a:schemeClr val="accent5"/>
                </a:solidFill>
                <a:latin typeface="+mj-lt"/>
              </a:rPr>
              <a:t>“Artificial Intelligence is computers doing things that we would normally think of as intelligent in humans.”</a:t>
            </a:r>
          </a:p>
        </p:txBody>
      </p:sp>
      <p:sp>
        <p:nvSpPr>
          <p:cNvPr id="9" name="Text Placeholder 2"/>
          <p:cNvSpPr txBox="1">
            <a:spLocks/>
          </p:cNvSpPr>
          <p:nvPr/>
        </p:nvSpPr>
        <p:spPr>
          <a:xfrm>
            <a:off x="3566506" y="5326042"/>
            <a:ext cx="10725150" cy="683264"/>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Rick </a:t>
            </a:r>
            <a:r>
              <a:rPr lang="en-US" dirty="0" err="1"/>
              <a:t>Barazza</a:t>
            </a:r>
            <a:r>
              <a:rPr lang="en-US" dirty="0"/>
              <a:t>, Microsoft DX</a:t>
            </a:r>
          </a:p>
        </p:txBody>
      </p:sp>
    </p:spTree>
    <p:extLst>
      <p:ext uri="{BB962C8B-B14F-4D97-AF65-F5344CB8AC3E}">
        <p14:creationId xmlns:p14="http://schemas.microsoft.com/office/powerpoint/2010/main" val="1955602406"/>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Does your bot need AI?</a:t>
            </a:r>
          </a:p>
        </p:txBody>
      </p:sp>
      <p:sp>
        <p:nvSpPr>
          <p:cNvPr id="5" name="Text Placeholder 4"/>
          <p:cNvSpPr>
            <a:spLocks noGrp="1"/>
          </p:cNvSpPr>
          <p:nvPr>
            <p:ph type="body" sz="quarter" idx="10"/>
          </p:nvPr>
        </p:nvSpPr>
        <p:spPr>
          <a:xfrm>
            <a:off x="365760" y="1371600"/>
            <a:ext cx="11704320" cy="2806922"/>
          </a:xfrm>
        </p:spPr>
        <p:txBody>
          <a:bodyPr/>
          <a:lstStyle/>
          <a:p>
            <a:r>
              <a:rPr lang="en-US" dirty="0"/>
              <a:t>Probably not</a:t>
            </a:r>
          </a:p>
          <a:p>
            <a:pPr lvl="1"/>
            <a:r>
              <a:rPr lang="en-US" dirty="0"/>
              <a:t>Azure Search</a:t>
            </a:r>
          </a:p>
          <a:p>
            <a:pPr lvl="1"/>
            <a:r>
              <a:rPr lang="en-US" dirty="0"/>
              <a:t>Existing APIs</a:t>
            </a:r>
          </a:p>
          <a:p>
            <a:pPr lvl="1"/>
            <a:r>
              <a:rPr lang="en-US" dirty="0"/>
              <a:t>Button driven</a:t>
            </a:r>
          </a:p>
          <a:p>
            <a:r>
              <a:rPr lang="en-US" dirty="0"/>
              <a:t>Like any other feature, use them to provide better experience</a:t>
            </a:r>
          </a:p>
          <a:p>
            <a:pPr lvl="1"/>
            <a:r>
              <a:rPr lang="en-US" dirty="0"/>
              <a:t>Natural language processing (NLP)</a:t>
            </a:r>
          </a:p>
          <a:p>
            <a:pPr lvl="1"/>
            <a:r>
              <a:rPr lang="en-US" dirty="0"/>
              <a:t>Mood detection</a:t>
            </a:r>
          </a:p>
        </p:txBody>
      </p:sp>
    </p:spTree>
    <p:extLst>
      <p:ext uri="{BB962C8B-B14F-4D97-AF65-F5344CB8AC3E}">
        <p14:creationId xmlns:p14="http://schemas.microsoft.com/office/powerpoint/2010/main" val="2282192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500"/>
                                        <p:tgtEl>
                                          <p:spTgt spid="5">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500"/>
                                        <p:tgtEl>
                                          <p:spTgt spid="5">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fade">
                                      <p:cBhvr>
                                        <p:cTn id="2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4305878" y="3744936"/>
            <a:ext cx="2861251" cy="1029769"/>
          </a:xfrm>
          <a:prstGeom prst="rect">
            <a:avLst/>
          </a:prstGeom>
          <a:noFill/>
        </p:spPr>
        <p:txBody>
          <a:bodyPr wrap="square" lIns="182802" tIns="146241" rIns="182802" bIns="146241" rtlCol="0">
            <a:spAutoFit/>
          </a:bodyPr>
          <a:lstStyle/>
          <a:p>
            <a:pPr algn="ctr" defTabSz="931867">
              <a:lnSpc>
                <a:spcPct val="90000"/>
              </a:lnSpc>
              <a:defRPr/>
            </a:pPr>
            <a:r>
              <a:rPr lang="en-US" sz="2800" kern="0" dirty="0"/>
              <a:t>Is it weird? </a:t>
            </a:r>
          </a:p>
          <a:p>
            <a:pPr algn="ctr" defTabSz="931867">
              <a:lnSpc>
                <a:spcPct val="90000"/>
              </a:lnSpc>
              <a:defRPr/>
            </a:pPr>
            <a:r>
              <a:rPr lang="en-US" sz="2400" i="1" kern="0" dirty="0">
                <a:solidFill>
                  <a:srgbClr val="7030A0"/>
                </a:solidFill>
              </a:rPr>
              <a:t>(Anomaly)</a:t>
            </a:r>
            <a:endParaRPr lang="en-US" sz="2800" i="1" kern="0" dirty="0">
              <a:solidFill>
                <a:srgbClr val="7030A0"/>
              </a:solidFill>
            </a:endParaRPr>
          </a:p>
        </p:txBody>
      </p:sp>
      <p:sp>
        <p:nvSpPr>
          <p:cNvPr id="21" name="TextBox 20"/>
          <p:cNvSpPr txBox="1"/>
          <p:nvPr/>
        </p:nvSpPr>
        <p:spPr>
          <a:xfrm>
            <a:off x="6866453" y="670740"/>
            <a:ext cx="2861251" cy="1368737"/>
          </a:xfrm>
          <a:prstGeom prst="rect">
            <a:avLst/>
          </a:prstGeom>
          <a:noFill/>
        </p:spPr>
        <p:txBody>
          <a:bodyPr wrap="square" lIns="182802" tIns="146241" rIns="182802" bIns="146241" rtlCol="0">
            <a:spAutoFit/>
          </a:bodyPr>
          <a:lstStyle/>
          <a:p>
            <a:pPr algn="ctr" defTabSz="931867">
              <a:lnSpc>
                <a:spcPct val="90000"/>
              </a:lnSpc>
              <a:defRPr/>
            </a:pPr>
            <a:r>
              <a:rPr lang="en-US" sz="2800" kern="0" dirty="0"/>
              <a:t>What next?</a:t>
            </a:r>
          </a:p>
          <a:p>
            <a:pPr algn="ctr" defTabSz="931867">
              <a:lnSpc>
                <a:spcPct val="90000"/>
              </a:lnSpc>
              <a:defRPr/>
            </a:pPr>
            <a:r>
              <a:rPr lang="en-US" sz="2400" kern="0" dirty="0">
                <a:solidFill>
                  <a:srgbClr val="7030A0"/>
                </a:solidFill>
              </a:rPr>
              <a:t>(Reinforcement Learning)</a:t>
            </a:r>
            <a:endParaRPr lang="en-US" sz="2800" kern="0" dirty="0">
              <a:solidFill>
                <a:srgbClr val="7030A0"/>
              </a:solidFill>
            </a:endParaRPr>
          </a:p>
        </p:txBody>
      </p:sp>
      <p:sp>
        <p:nvSpPr>
          <p:cNvPr id="14" name="TextBox 13"/>
          <p:cNvSpPr txBox="1"/>
          <p:nvPr/>
        </p:nvSpPr>
        <p:spPr>
          <a:xfrm>
            <a:off x="4209354" y="300870"/>
            <a:ext cx="2861251" cy="1425392"/>
          </a:xfrm>
          <a:prstGeom prst="rect">
            <a:avLst/>
          </a:prstGeom>
          <a:noFill/>
        </p:spPr>
        <p:txBody>
          <a:bodyPr wrap="square" lIns="182802" tIns="146241" rIns="182802" bIns="146241" rtlCol="0">
            <a:spAutoFit/>
          </a:bodyPr>
          <a:lstStyle/>
          <a:p>
            <a:pPr algn="ctr" defTabSz="931867">
              <a:lnSpc>
                <a:spcPct val="90000"/>
              </a:lnSpc>
              <a:defRPr/>
            </a:pPr>
            <a:r>
              <a:rPr lang="en-US" sz="2800" kern="0" dirty="0"/>
              <a:t>Predict how much/many</a:t>
            </a:r>
          </a:p>
          <a:p>
            <a:pPr algn="ctr" defTabSz="931867">
              <a:lnSpc>
                <a:spcPct val="90000"/>
              </a:lnSpc>
              <a:defRPr/>
            </a:pPr>
            <a:r>
              <a:rPr lang="en-US" sz="2400" i="1" kern="0" dirty="0">
                <a:solidFill>
                  <a:srgbClr val="7030A0"/>
                </a:solidFill>
              </a:rPr>
              <a:t>(Regression)</a:t>
            </a:r>
          </a:p>
        </p:txBody>
      </p:sp>
      <p:sp>
        <p:nvSpPr>
          <p:cNvPr id="6" name="TextBox 5"/>
          <p:cNvSpPr txBox="1"/>
          <p:nvPr/>
        </p:nvSpPr>
        <p:spPr>
          <a:xfrm>
            <a:off x="769654" y="1013566"/>
            <a:ext cx="2861251" cy="1029769"/>
          </a:xfrm>
          <a:prstGeom prst="rect">
            <a:avLst/>
          </a:prstGeom>
          <a:noFill/>
        </p:spPr>
        <p:txBody>
          <a:bodyPr wrap="square" lIns="182802" tIns="146241" rIns="182802" bIns="146241" rtlCol="0">
            <a:spAutoFit/>
          </a:bodyPr>
          <a:lstStyle/>
          <a:p>
            <a:pPr algn="ctr" defTabSz="931867">
              <a:lnSpc>
                <a:spcPct val="90000"/>
              </a:lnSpc>
              <a:defRPr/>
            </a:pPr>
            <a:r>
              <a:rPr lang="en-US" sz="2800" kern="0" dirty="0"/>
              <a:t>Which category?</a:t>
            </a:r>
          </a:p>
          <a:p>
            <a:pPr algn="ctr" defTabSz="931867">
              <a:lnSpc>
                <a:spcPct val="90000"/>
              </a:lnSpc>
              <a:defRPr/>
            </a:pPr>
            <a:r>
              <a:rPr lang="en-US" sz="2400" i="1" kern="0" dirty="0">
                <a:solidFill>
                  <a:srgbClr val="7030A0"/>
                </a:solidFill>
              </a:rPr>
              <a:t>(Classification)</a:t>
            </a:r>
            <a:endParaRPr lang="en-US" sz="2800" i="1" kern="0" dirty="0">
              <a:solidFill>
                <a:srgbClr val="7030A0"/>
              </a:solidFill>
            </a:endParaRPr>
          </a:p>
        </p:txBody>
      </p:sp>
      <p:sp>
        <p:nvSpPr>
          <p:cNvPr id="17" name="TextBox 16"/>
          <p:cNvSpPr txBox="1"/>
          <p:nvPr/>
        </p:nvSpPr>
        <p:spPr>
          <a:xfrm>
            <a:off x="7070605" y="3972910"/>
            <a:ext cx="2844401" cy="1368737"/>
          </a:xfrm>
          <a:prstGeom prst="rect">
            <a:avLst/>
          </a:prstGeom>
          <a:noFill/>
        </p:spPr>
        <p:txBody>
          <a:bodyPr wrap="square" lIns="182802" tIns="146241" rIns="182802" bIns="146241" rtlCol="0">
            <a:spAutoFit/>
          </a:bodyPr>
          <a:lstStyle/>
          <a:p>
            <a:pPr algn="ctr" defTabSz="931867">
              <a:lnSpc>
                <a:spcPct val="90000"/>
              </a:lnSpc>
              <a:defRPr/>
            </a:pPr>
            <a:r>
              <a:rPr lang="en-US" sz="2800" kern="0" dirty="0"/>
              <a:t>Data structure</a:t>
            </a:r>
          </a:p>
          <a:p>
            <a:pPr algn="ctr" defTabSz="931867">
              <a:lnSpc>
                <a:spcPct val="90000"/>
              </a:lnSpc>
              <a:defRPr/>
            </a:pPr>
            <a:r>
              <a:rPr lang="en-US" sz="2400" kern="0" dirty="0">
                <a:solidFill>
                  <a:srgbClr val="7030A0"/>
                </a:solidFill>
              </a:rPr>
              <a:t>(Clustering,</a:t>
            </a:r>
          </a:p>
          <a:p>
            <a:pPr algn="ctr" defTabSz="931867">
              <a:lnSpc>
                <a:spcPct val="90000"/>
              </a:lnSpc>
              <a:defRPr/>
            </a:pPr>
            <a:r>
              <a:rPr lang="en-US" sz="2400" kern="0" dirty="0">
                <a:solidFill>
                  <a:srgbClr val="7030A0"/>
                </a:solidFill>
              </a:rPr>
              <a:t>Recommender)</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2460" y="4635151"/>
            <a:ext cx="3053045" cy="223675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7061" y="2293446"/>
            <a:ext cx="3826439" cy="3163696"/>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3921" y="3744936"/>
            <a:ext cx="3759367" cy="2899405"/>
          </a:xfrm>
          <a:prstGeom prst="rect">
            <a:avLst/>
          </a:prstGeom>
        </p:spPr>
      </p:pic>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90304" y="1182301"/>
            <a:ext cx="2699349" cy="2222290"/>
          </a:xfrm>
          <a:prstGeom prst="rect">
            <a:avLst/>
          </a:prstGeom>
        </p:spPr>
      </p:pic>
      <p:pic>
        <p:nvPicPr>
          <p:cNvPr id="23" name="Pictur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95651" y="993086"/>
            <a:ext cx="3420791" cy="2674265"/>
          </a:xfrm>
          <a:prstGeom prst="rect">
            <a:avLst/>
          </a:prstGeom>
        </p:spPr>
      </p:pic>
      <p:sp>
        <p:nvSpPr>
          <p:cNvPr id="26" name="TextBox 25"/>
          <p:cNvSpPr txBox="1"/>
          <p:nvPr/>
        </p:nvSpPr>
        <p:spPr>
          <a:xfrm>
            <a:off x="287061" y="6438888"/>
            <a:ext cx="3842334" cy="544765"/>
          </a:xfrm>
          <a:prstGeom prst="rect">
            <a:avLst/>
          </a:prstGeom>
          <a:noFill/>
        </p:spPr>
        <p:txBody>
          <a:bodyPr wrap="non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latin typeface="+mj-lt"/>
              </a:rPr>
              <a:t>5 questions courtesy Brandon Rohrer</a:t>
            </a:r>
          </a:p>
        </p:txBody>
      </p:sp>
    </p:spTree>
    <p:extLst>
      <p:ext uri="{BB962C8B-B14F-4D97-AF65-F5344CB8AC3E}">
        <p14:creationId xmlns:p14="http://schemas.microsoft.com/office/powerpoint/2010/main" val="113387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14" grpId="0"/>
      <p:bldP spid="6" grpId="0"/>
      <p:bldP spid="17" grpId="0"/>
      <p:bldP spid="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p:cNvPicPr>
            <a:picLocks noChangeAspect="1"/>
          </p:cNvPicPr>
          <p:nvPr/>
        </p:nvPicPr>
        <p:blipFill rotWithShape="1">
          <a:blip r:embed="rId3">
            <a:extLst>
              <a:ext uri="{28A0092B-C50C-407E-A947-70E740481C1C}">
                <a14:useLocalDpi xmlns:a14="http://schemas.microsoft.com/office/drawing/2010/main" val="0"/>
              </a:ext>
            </a:extLst>
          </a:blip>
          <a:srcRect r="60000"/>
          <a:stretch/>
        </p:blipFill>
        <p:spPr>
          <a:xfrm>
            <a:off x="41000" y="552901"/>
            <a:ext cx="3359494" cy="5691799"/>
          </a:xfrm>
          <a:prstGeom prst="rect">
            <a:avLst/>
          </a:prstGeom>
        </p:spPr>
      </p:pic>
      <p:pic>
        <p:nvPicPr>
          <p:cNvPr id="36" name="Picture 35"/>
          <p:cNvPicPr>
            <a:picLocks noChangeAspect="1"/>
          </p:cNvPicPr>
          <p:nvPr/>
        </p:nvPicPr>
        <p:blipFill rotWithShape="1">
          <a:blip r:embed="rId3">
            <a:extLst>
              <a:ext uri="{28A0092B-C50C-407E-A947-70E740481C1C}">
                <a14:useLocalDpi xmlns:a14="http://schemas.microsoft.com/office/drawing/2010/main" val="0"/>
              </a:ext>
            </a:extLst>
          </a:blip>
          <a:srcRect l="68181"/>
          <a:stretch/>
        </p:blipFill>
        <p:spPr>
          <a:xfrm>
            <a:off x="5217940" y="1391320"/>
            <a:ext cx="2127162" cy="4530498"/>
          </a:xfrm>
          <a:prstGeom prst="rect">
            <a:avLst/>
          </a:prstGeom>
        </p:spPr>
      </p:pic>
      <p:pic>
        <p:nvPicPr>
          <p:cNvPr id="37" name="Picture 36"/>
          <p:cNvPicPr>
            <a:picLocks noChangeAspect="1"/>
          </p:cNvPicPr>
          <p:nvPr/>
        </p:nvPicPr>
        <p:blipFill rotWithShape="1">
          <a:blip r:embed="rId3">
            <a:extLst>
              <a:ext uri="{28A0092B-C50C-407E-A947-70E740481C1C}">
                <a14:useLocalDpi xmlns:a14="http://schemas.microsoft.com/office/drawing/2010/main" val="0"/>
              </a:ext>
            </a:extLst>
          </a:blip>
          <a:srcRect l="39090" r="31820"/>
          <a:stretch/>
        </p:blipFill>
        <p:spPr>
          <a:xfrm>
            <a:off x="3116166" y="1208442"/>
            <a:ext cx="2101774" cy="4896255"/>
          </a:xfrm>
          <a:prstGeom prst="rect">
            <a:avLst/>
          </a:prstGeom>
        </p:spPr>
      </p:pic>
      <p:grpSp>
        <p:nvGrpSpPr>
          <p:cNvPr id="46" name="Group 45"/>
          <p:cNvGrpSpPr/>
          <p:nvPr/>
        </p:nvGrpSpPr>
        <p:grpSpPr>
          <a:xfrm>
            <a:off x="7604620" y="931051"/>
            <a:ext cx="1280146" cy="4825938"/>
            <a:chOff x="7604620" y="931051"/>
            <a:chExt cx="1280146" cy="4825938"/>
          </a:xfrm>
        </p:grpSpPr>
        <p:pic>
          <p:nvPicPr>
            <p:cNvPr id="38" name="Picture 37"/>
            <p:cNvPicPr>
              <a:picLocks noChangeAspect="1"/>
            </p:cNvPicPr>
            <p:nvPr/>
          </p:nvPicPr>
          <p:blipFill rotWithShape="1">
            <a:blip r:embed="rId3">
              <a:extLst>
                <a:ext uri="{28A0092B-C50C-407E-A947-70E740481C1C}">
                  <a14:useLocalDpi xmlns:a14="http://schemas.microsoft.com/office/drawing/2010/main" val="0"/>
                </a:ext>
              </a:extLst>
            </a:blip>
            <a:srcRect l="14572" t="15130" r="75630" b="68805"/>
            <a:stretch/>
          </p:blipFill>
          <p:spPr>
            <a:xfrm>
              <a:off x="7604620" y="931051"/>
              <a:ext cx="1280146" cy="1422384"/>
            </a:xfrm>
            <a:prstGeom prst="rect">
              <a:avLst/>
            </a:prstGeom>
          </p:spPr>
        </p:pic>
        <p:pic>
          <p:nvPicPr>
            <p:cNvPr id="40" name="Picture 39"/>
            <p:cNvPicPr>
              <a:picLocks noChangeAspect="1"/>
            </p:cNvPicPr>
            <p:nvPr/>
          </p:nvPicPr>
          <p:blipFill rotWithShape="1">
            <a:blip r:embed="rId3">
              <a:extLst>
                <a:ext uri="{28A0092B-C50C-407E-A947-70E740481C1C}">
                  <a14:useLocalDpi xmlns:a14="http://schemas.microsoft.com/office/drawing/2010/main" val="0"/>
                </a:ext>
              </a:extLst>
            </a:blip>
            <a:srcRect l="11602" t="42198" r="79688" b="43343"/>
            <a:stretch/>
          </p:blipFill>
          <p:spPr>
            <a:xfrm>
              <a:off x="7696059" y="2730151"/>
              <a:ext cx="1188707" cy="1337297"/>
            </a:xfrm>
            <a:prstGeom prst="rect">
              <a:avLst/>
            </a:prstGeom>
          </p:spPr>
        </p:pic>
        <p:pic>
          <p:nvPicPr>
            <p:cNvPr id="41" name="Picture 40"/>
            <p:cNvPicPr>
              <a:picLocks noChangeAspect="1"/>
            </p:cNvPicPr>
            <p:nvPr/>
          </p:nvPicPr>
          <p:blipFill rotWithShape="1">
            <a:blip r:embed="rId3">
              <a:extLst>
                <a:ext uri="{28A0092B-C50C-407E-A947-70E740481C1C}">
                  <a14:useLocalDpi xmlns:a14="http://schemas.microsoft.com/office/drawing/2010/main" val="0"/>
                </a:ext>
              </a:extLst>
            </a:blip>
            <a:srcRect l="13065" t="67170" r="80403" b="21585"/>
            <a:stretch/>
          </p:blipFill>
          <p:spPr>
            <a:xfrm>
              <a:off x="7665856" y="4476844"/>
              <a:ext cx="1097267" cy="1280145"/>
            </a:xfrm>
            <a:prstGeom prst="rect">
              <a:avLst/>
            </a:prstGeom>
          </p:spPr>
        </p:pic>
      </p:grpSp>
      <p:grpSp>
        <p:nvGrpSpPr>
          <p:cNvPr id="47" name="Group 46"/>
          <p:cNvGrpSpPr/>
          <p:nvPr/>
        </p:nvGrpSpPr>
        <p:grpSpPr>
          <a:xfrm>
            <a:off x="9110440" y="433037"/>
            <a:ext cx="3359494" cy="5691799"/>
            <a:chOff x="9110440" y="433037"/>
            <a:chExt cx="3359494" cy="5691799"/>
          </a:xfrm>
        </p:grpSpPr>
        <p:pic>
          <p:nvPicPr>
            <p:cNvPr id="42" name="Picture 41"/>
            <p:cNvPicPr>
              <a:picLocks noChangeAspect="1"/>
            </p:cNvPicPr>
            <p:nvPr/>
          </p:nvPicPr>
          <p:blipFill rotWithShape="1">
            <a:blip r:embed="rId3">
              <a:extLst>
                <a:ext uri="{28A0092B-C50C-407E-A947-70E740481C1C}">
                  <a14:useLocalDpi xmlns:a14="http://schemas.microsoft.com/office/drawing/2010/main" val="0"/>
                </a:ext>
              </a:extLst>
            </a:blip>
            <a:srcRect r="60000"/>
            <a:stretch/>
          </p:blipFill>
          <p:spPr>
            <a:xfrm>
              <a:off x="9110440" y="433037"/>
              <a:ext cx="3359494" cy="5691799"/>
            </a:xfrm>
            <a:prstGeom prst="rect">
              <a:avLst/>
            </a:prstGeom>
          </p:spPr>
        </p:pic>
        <p:sp>
          <p:nvSpPr>
            <p:cNvPr id="43" name="Rectangle 42"/>
            <p:cNvSpPr/>
            <p:nvPr/>
          </p:nvSpPr>
          <p:spPr bwMode="auto">
            <a:xfrm>
              <a:off x="10332992" y="1485604"/>
              <a:ext cx="640073" cy="731512"/>
            </a:xfrm>
            <a:prstGeom prst="rect">
              <a:avLst/>
            </a:prstGeom>
            <a:noFill/>
            <a:ln w="317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4" name="Rectangle 43"/>
            <p:cNvSpPr/>
            <p:nvPr/>
          </p:nvSpPr>
          <p:spPr bwMode="auto">
            <a:xfrm>
              <a:off x="10033970" y="2893041"/>
              <a:ext cx="756217" cy="731512"/>
            </a:xfrm>
            <a:prstGeom prst="rect">
              <a:avLst/>
            </a:prstGeom>
            <a:noFill/>
            <a:ln w="317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5" name="Rectangle 44"/>
            <p:cNvSpPr/>
            <p:nvPr/>
          </p:nvSpPr>
          <p:spPr bwMode="auto">
            <a:xfrm>
              <a:off x="10291454" y="4267394"/>
              <a:ext cx="498734" cy="601453"/>
            </a:xfrm>
            <a:prstGeom prst="rect">
              <a:avLst/>
            </a:prstGeom>
            <a:noFill/>
            <a:ln w="317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552730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601" t="13845" r="272" b="40475"/>
          <a:stretch/>
        </p:blipFill>
        <p:spPr>
          <a:xfrm>
            <a:off x="4846830" y="2331674"/>
            <a:ext cx="7588764" cy="2330941"/>
          </a:xfrm>
          <a:prstGeom prst="rect">
            <a:avLst/>
          </a:prstGeom>
        </p:spPr>
      </p:pic>
      <p:pic>
        <p:nvPicPr>
          <p:cNvPr id="18" name="Picture 17"/>
          <p:cNvPicPr>
            <a:picLocks noChangeAspect="1"/>
          </p:cNvPicPr>
          <p:nvPr/>
        </p:nvPicPr>
        <p:blipFill rotWithShape="1">
          <a:blip r:embed="rId4">
            <a:extLst>
              <a:ext uri="{28A0092B-C50C-407E-A947-70E740481C1C}">
                <a14:useLocalDpi xmlns:a14="http://schemas.microsoft.com/office/drawing/2010/main" val="0"/>
              </a:ext>
            </a:extLst>
          </a:blip>
          <a:srcRect l="12339" t="54731" r="525" b="5118"/>
          <a:stretch/>
        </p:blipFill>
        <p:spPr>
          <a:xfrm>
            <a:off x="4846830" y="4662774"/>
            <a:ext cx="7588764" cy="2331256"/>
          </a:xfrm>
          <a:prstGeom prst="rect">
            <a:avLst/>
          </a:prstGeom>
        </p:spPr>
      </p:pic>
      <p:sp>
        <p:nvSpPr>
          <p:cNvPr id="3" name="Rectangle 1"/>
          <p:cNvSpPr>
            <a:spLocks noChangeArrowheads="1"/>
          </p:cNvSpPr>
          <p:nvPr/>
        </p:nvSpPr>
        <p:spPr bwMode="auto">
          <a:xfrm>
            <a:off x="275482" y="9266261"/>
            <a:ext cx="10880082" cy="845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3" rIns="91427" bIns="45713"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224">
              <a:buFontTx/>
              <a:buChar char="•"/>
            </a:pPr>
            <a:endParaRPr lang="en-US" altLang="en-US" sz="4799" dirty="0"/>
          </a:p>
        </p:txBody>
      </p:sp>
      <p:sp>
        <p:nvSpPr>
          <p:cNvPr id="9" name="Rectangle 8"/>
          <p:cNvSpPr/>
          <p:nvPr/>
        </p:nvSpPr>
        <p:spPr>
          <a:xfrm>
            <a:off x="303585" y="2435584"/>
            <a:ext cx="3811248" cy="2165543"/>
          </a:xfrm>
          <a:prstGeom prst="rect">
            <a:avLst/>
          </a:prstGeom>
        </p:spPr>
        <p:txBody>
          <a:bodyPr wrap="none">
            <a:spAutoFit/>
          </a:bodyPr>
          <a:lstStyle/>
          <a:p>
            <a:r>
              <a:rPr lang="en-US" altLang="en-US" sz="4399" dirty="0">
                <a:latin typeface="+mj-lt"/>
              </a:rPr>
              <a:t>Why Microsoft </a:t>
            </a:r>
            <a:br>
              <a:rPr lang="en-US" altLang="en-US" sz="4399" dirty="0">
                <a:latin typeface="+mj-lt"/>
              </a:rPr>
            </a:br>
            <a:r>
              <a:rPr lang="en-US" altLang="en-US" sz="4399" dirty="0">
                <a:latin typeface="+mj-lt"/>
              </a:rPr>
              <a:t>Cognitive </a:t>
            </a:r>
            <a:br>
              <a:rPr lang="en-US" altLang="en-US" sz="4399" dirty="0">
                <a:latin typeface="+mj-lt"/>
              </a:rPr>
            </a:br>
            <a:r>
              <a:rPr lang="en-US" altLang="en-US" sz="4399" dirty="0">
                <a:latin typeface="+mj-lt"/>
              </a:rPr>
              <a:t>Services? </a:t>
            </a:r>
            <a:endParaRPr lang="en-US" sz="4399" dirty="0">
              <a:latin typeface="+mj-lt"/>
            </a:endParaRPr>
          </a:p>
        </p:txBody>
      </p:sp>
      <p:grpSp>
        <p:nvGrpSpPr>
          <p:cNvPr id="5" name="Group 4"/>
          <p:cNvGrpSpPr/>
          <p:nvPr/>
        </p:nvGrpSpPr>
        <p:grpSpPr>
          <a:xfrm>
            <a:off x="4846833" y="497"/>
            <a:ext cx="7588761" cy="2331022"/>
            <a:chOff x="4846638" y="0"/>
            <a:chExt cx="7589837" cy="2300087"/>
          </a:xfrm>
        </p:grpSpPr>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l="601" t="19000" r="272" b="35939"/>
            <a:stretch/>
          </p:blipFill>
          <p:spPr>
            <a:xfrm>
              <a:off x="4846638" y="0"/>
              <a:ext cx="7589837" cy="2300086"/>
            </a:xfrm>
            <a:prstGeom prst="rect">
              <a:avLst/>
            </a:prstGeom>
          </p:spPr>
        </p:pic>
        <p:sp>
          <p:nvSpPr>
            <p:cNvPr id="10" name="Rectangle 9"/>
            <p:cNvSpPr/>
            <p:nvPr/>
          </p:nvSpPr>
          <p:spPr bwMode="auto">
            <a:xfrm>
              <a:off x="4846638" y="1211421"/>
              <a:ext cx="7589836" cy="1088666"/>
            </a:xfrm>
            <a:prstGeom prst="rect">
              <a:avLst/>
            </a:prstGeom>
            <a:gradFill>
              <a:gsLst>
                <a:gs pos="0">
                  <a:srgbClr val="000000">
                    <a:alpha val="0"/>
                  </a:srgbClr>
                </a:gs>
                <a:gs pos="100000">
                  <a:srgbClr val="000000">
                    <a:alpha val="85000"/>
                  </a:srgbClr>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567" tIns="146283" rIns="182854" bIns="228567"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pPr>
              <a:r>
                <a:rPr lang="en-US" sz="28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Easy </a:t>
              </a:r>
            </a:p>
          </p:txBody>
        </p:sp>
      </p:grpSp>
      <p:sp>
        <p:nvSpPr>
          <p:cNvPr id="11" name="Rectangle 10"/>
          <p:cNvSpPr/>
          <p:nvPr/>
        </p:nvSpPr>
        <p:spPr bwMode="auto">
          <a:xfrm>
            <a:off x="4846831" y="3542845"/>
            <a:ext cx="7588760" cy="1119930"/>
          </a:xfrm>
          <a:prstGeom prst="rect">
            <a:avLst/>
          </a:prstGeom>
          <a:gradFill>
            <a:gsLst>
              <a:gs pos="0">
                <a:srgbClr val="000000">
                  <a:alpha val="0"/>
                </a:srgbClr>
              </a:gs>
              <a:gs pos="100000">
                <a:srgbClr val="000000">
                  <a:alpha val="85000"/>
                </a:srgbClr>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567" tIns="146283" rIns="182854" bIns="228567"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pPr>
            <a:r>
              <a:rPr lang="en-US" sz="28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Flexible</a:t>
            </a:r>
          </a:p>
        </p:txBody>
      </p:sp>
      <p:sp>
        <p:nvSpPr>
          <p:cNvPr id="12" name="Rectangle 11"/>
          <p:cNvSpPr/>
          <p:nvPr/>
        </p:nvSpPr>
        <p:spPr bwMode="auto">
          <a:xfrm>
            <a:off x="4846833" y="5874100"/>
            <a:ext cx="7588760" cy="1119930"/>
          </a:xfrm>
          <a:prstGeom prst="rect">
            <a:avLst/>
          </a:prstGeom>
          <a:gradFill>
            <a:gsLst>
              <a:gs pos="0">
                <a:srgbClr val="000000">
                  <a:alpha val="0"/>
                </a:srgbClr>
              </a:gs>
              <a:gs pos="100000">
                <a:srgbClr val="000000">
                  <a:alpha val="85000"/>
                </a:srgbClr>
              </a:gs>
            </a:gsLst>
            <a:lin ang="54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28567" tIns="146283" rIns="182854" bIns="228567"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pPr>
            <a:r>
              <a:rPr lang="en-US" sz="28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Tested</a:t>
            </a:r>
          </a:p>
        </p:txBody>
      </p:sp>
    </p:spTree>
    <p:extLst>
      <p:ext uri="{BB962C8B-B14F-4D97-AF65-F5344CB8AC3E}">
        <p14:creationId xmlns:p14="http://schemas.microsoft.com/office/powerpoint/2010/main" val="336418140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p:cNvSpPr/>
          <p:nvPr/>
        </p:nvSpPr>
        <p:spPr bwMode="auto">
          <a:xfrm>
            <a:off x="883" y="2354424"/>
            <a:ext cx="12434710" cy="4639605"/>
          </a:xfrm>
          <a:prstGeom prst="rect">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792" tIns="146234" rIns="182792" bIns="146234"/>
          <a:lstStyle/>
          <a:p>
            <a:pPr algn="ctr" defTabSz="931931">
              <a:lnSpc>
                <a:spcPct val="90000"/>
              </a:lnSpc>
              <a:defRPr/>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noAutofit/>
          </a:bodyPr>
          <a:lstStyle/>
          <a:p>
            <a:r>
              <a:rPr lang="en-US" sz="5399" dirty="0">
                <a:solidFill>
                  <a:schemeClr val="accent2"/>
                </a:solidFill>
              </a:rPr>
              <a:t>Why Microsoft Cognitive Services?</a:t>
            </a:r>
          </a:p>
        </p:txBody>
      </p:sp>
      <p:grpSp>
        <p:nvGrpSpPr>
          <p:cNvPr id="20" name="Group 19"/>
          <p:cNvGrpSpPr/>
          <p:nvPr/>
        </p:nvGrpSpPr>
        <p:grpSpPr>
          <a:xfrm>
            <a:off x="882" y="1973479"/>
            <a:ext cx="12434711" cy="1078839"/>
            <a:chOff x="-1" y="3077303"/>
            <a:chExt cx="12436475" cy="891728"/>
          </a:xfrm>
          <a:solidFill>
            <a:schemeClr val="accent2"/>
          </a:solidFill>
        </p:grpSpPr>
        <p:sp>
          <p:nvSpPr>
            <p:cNvPr id="10" name="Rectangle 9"/>
            <p:cNvSpPr/>
            <p:nvPr/>
          </p:nvSpPr>
          <p:spPr>
            <a:xfrm>
              <a:off x="-1" y="3077303"/>
              <a:ext cx="12436475" cy="8917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US">
                <a:solidFill>
                  <a:prstClr val="white"/>
                </a:solidFill>
                <a:latin typeface="Segoe UI"/>
              </a:endParaRPr>
            </a:p>
          </p:txBody>
        </p:sp>
        <p:sp>
          <p:nvSpPr>
            <p:cNvPr id="38" name="TextBox 37"/>
            <p:cNvSpPr txBox="1"/>
            <p:nvPr/>
          </p:nvSpPr>
          <p:spPr>
            <a:xfrm>
              <a:off x="1506959" y="3276734"/>
              <a:ext cx="955253" cy="492868"/>
            </a:xfrm>
            <a:prstGeom prst="rect">
              <a:avLst/>
            </a:prstGeom>
            <a:grpFill/>
          </p:spPr>
          <p:txBody>
            <a:bodyPr wrap="none" rtlCol="0" anchor="ctr">
              <a:spAutoFit/>
            </a:bodyPr>
            <a:lstStyle/>
            <a:p>
              <a:pPr defTabSz="932418"/>
              <a:r>
                <a:rPr lang="en-US" sz="3199" dirty="0">
                  <a:solidFill>
                    <a:srgbClr val="FFFFFF"/>
                  </a:solidFill>
                  <a:latin typeface="Segoe UI Light"/>
                  <a:cs typeface="Segoe UI Semilight" panose="020B0402040204020203" pitchFamily="34" charset="0"/>
                </a:rPr>
                <a:t>Easy</a:t>
              </a:r>
            </a:p>
          </p:txBody>
        </p:sp>
        <p:sp>
          <p:nvSpPr>
            <p:cNvPr id="40" name="TextBox 39"/>
            <p:cNvSpPr txBox="1"/>
            <p:nvPr/>
          </p:nvSpPr>
          <p:spPr>
            <a:xfrm>
              <a:off x="5417124" y="3276734"/>
              <a:ext cx="1470323" cy="492868"/>
            </a:xfrm>
            <a:prstGeom prst="rect">
              <a:avLst/>
            </a:prstGeom>
            <a:grpFill/>
          </p:spPr>
          <p:txBody>
            <a:bodyPr wrap="none" rtlCol="0" anchor="ctr">
              <a:spAutoFit/>
            </a:bodyPr>
            <a:lstStyle/>
            <a:p>
              <a:pPr defTabSz="932418"/>
              <a:r>
                <a:rPr lang="en-US" sz="3199" dirty="0">
                  <a:solidFill>
                    <a:srgbClr val="FFFFFF"/>
                  </a:solidFill>
                  <a:latin typeface="Segoe UI Light"/>
                  <a:cs typeface="Segoe UI Semilight" panose="020B0402040204020203" pitchFamily="34" charset="0"/>
                </a:rPr>
                <a:t>Flexible</a:t>
              </a:r>
            </a:p>
          </p:txBody>
        </p:sp>
        <p:sp>
          <p:nvSpPr>
            <p:cNvPr id="41" name="TextBox 40"/>
            <p:cNvSpPr txBox="1"/>
            <p:nvPr/>
          </p:nvSpPr>
          <p:spPr>
            <a:xfrm>
              <a:off x="9717045" y="3276734"/>
              <a:ext cx="1278620" cy="492868"/>
            </a:xfrm>
            <a:prstGeom prst="rect">
              <a:avLst/>
            </a:prstGeom>
            <a:grpFill/>
          </p:spPr>
          <p:txBody>
            <a:bodyPr wrap="none" rtlCol="0" anchor="ctr">
              <a:spAutoFit/>
            </a:bodyPr>
            <a:lstStyle/>
            <a:p>
              <a:pPr defTabSz="932418"/>
              <a:r>
                <a:rPr lang="en-US" sz="3199" dirty="0">
                  <a:solidFill>
                    <a:srgbClr val="FFFFFF"/>
                  </a:solidFill>
                  <a:latin typeface="Segoe UI Light"/>
                  <a:cs typeface="Segoe UI Semilight" panose="020B0402040204020203" pitchFamily="34" charset="0"/>
                </a:rPr>
                <a:t>Tested</a:t>
              </a:r>
            </a:p>
          </p:txBody>
        </p:sp>
      </p:grpSp>
      <p:sp>
        <p:nvSpPr>
          <p:cNvPr id="42" name="Rectangle 41"/>
          <p:cNvSpPr/>
          <p:nvPr/>
        </p:nvSpPr>
        <p:spPr>
          <a:xfrm>
            <a:off x="427860" y="3901965"/>
            <a:ext cx="3775020"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Simple to add: just a few lines of code required</a:t>
            </a:r>
          </a:p>
        </p:txBody>
      </p:sp>
      <p:sp>
        <p:nvSpPr>
          <p:cNvPr id="4" name="Rectangle 3"/>
          <p:cNvSpPr/>
          <p:nvPr/>
        </p:nvSpPr>
        <p:spPr>
          <a:xfrm>
            <a:off x="427860" y="3116317"/>
            <a:ext cx="3775020"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Roll your own with REST APIs</a:t>
            </a:r>
          </a:p>
        </p:txBody>
      </p:sp>
      <p:grpSp>
        <p:nvGrpSpPr>
          <p:cNvPr id="21" name="Group 20"/>
          <p:cNvGrpSpPr/>
          <p:nvPr/>
        </p:nvGrpSpPr>
        <p:grpSpPr>
          <a:xfrm>
            <a:off x="427860" y="4687614"/>
            <a:ext cx="3775020" cy="1857217"/>
            <a:chOff x="427038" y="5361173"/>
            <a:chExt cx="3775556" cy="1857480"/>
          </a:xfrm>
          <a:solidFill>
            <a:schemeClr val="bg1"/>
          </a:solidFill>
        </p:grpSpPr>
        <p:sp>
          <p:nvSpPr>
            <p:cNvPr id="52" name="Rectangle 51"/>
            <p:cNvSpPr/>
            <p:nvPr/>
          </p:nvSpPr>
          <p:spPr>
            <a:xfrm>
              <a:off x="427038" y="5361173"/>
              <a:ext cx="3775556" cy="18574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32563">
                <a:spcBef>
                  <a:spcPts val="600"/>
                </a:spcBef>
                <a:spcAft>
                  <a:spcPts val="600"/>
                </a:spcAft>
              </a:pPr>
              <a:endParaRPr lang="en-US" sz="1599" dirty="0">
                <a:solidFill>
                  <a:srgbClr val="505050"/>
                </a:solidFill>
                <a:latin typeface="Segoe UI"/>
                <a:cs typeface="Segoe UI Semilight" panose="020B0402040204020203" pitchFamily="34" charset="0"/>
              </a:endParaRPr>
            </a:p>
          </p:txBody>
        </p:sp>
        <p:grpSp>
          <p:nvGrpSpPr>
            <p:cNvPr id="9" name="Group 8"/>
            <p:cNvGrpSpPr/>
            <p:nvPr/>
          </p:nvGrpSpPr>
          <p:grpSpPr>
            <a:xfrm>
              <a:off x="1337852" y="5685292"/>
              <a:ext cx="1953928" cy="1228560"/>
              <a:chOff x="880828" y="5572143"/>
              <a:chExt cx="2147622" cy="1350348"/>
            </a:xfrm>
            <a:grpFill/>
          </p:grpSpPr>
          <p:grpSp>
            <p:nvGrpSpPr>
              <p:cNvPr id="7" name="Group 6"/>
              <p:cNvGrpSpPr/>
              <p:nvPr/>
            </p:nvGrpSpPr>
            <p:grpSpPr>
              <a:xfrm>
                <a:off x="880828" y="5572143"/>
                <a:ext cx="1209112" cy="1091279"/>
                <a:chOff x="880828" y="5572143"/>
                <a:chExt cx="1209112" cy="1091279"/>
              </a:xfrm>
              <a:grpFill/>
            </p:grpSpPr>
            <p:pic>
              <p:nvPicPr>
                <p:cNvPr id="3" name="Picture 2"/>
                <p:cNvPicPr>
                  <a:picLocks noChangeAspect="1"/>
                </p:cNvPicPr>
                <p:nvPr/>
              </p:nvPicPr>
              <p:blipFill>
                <a:blip r:embed="rId3"/>
                <a:stretch>
                  <a:fillRect/>
                </a:stretch>
              </p:blipFill>
              <p:spPr>
                <a:xfrm>
                  <a:off x="952844" y="5572143"/>
                  <a:ext cx="1091279" cy="1091279"/>
                </a:xfrm>
                <a:prstGeom prst="rect">
                  <a:avLst/>
                </a:prstGeom>
                <a:grpFill/>
              </p:spPr>
            </p:pic>
            <p:sp>
              <p:nvSpPr>
                <p:cNvPr id="23" name="TextBox 22"/>
                <p:cNvSpPr txBox="1"/>
                <p:nvPr/>
              </p:nvSpPr>
              <p:spPr>
                <a:xfrm>
                  <a:off x="880828" y="5737111"/>
                  <a:ext cx="1209112" cy="765722"/>
                </a:xfrm>
                <a:prstGeom prst="rect">
                  <a:avLst/>
                </a:prstGeom>
                <a:noFill/>
              </p:spPr>
              <p:txBody>
                <a:bodyPr wrap="square" lIns="186494" tIns="149196" rIns="186494" bIns="149196" rtlCol="0" anchor="ctr">
                  <a:spAutoFit/>
                </a:bodyPr>
                <a:lstStyle/>
                <a:p>
                  <a:pPr algn="ctr" defTabSz="932418">
                    <a:lnSpc>
                      <a:spcPct val="90000"/>
                    </a:lnSpc>
                    <a:spcAft>
                      <a:spcPts val="612"/>
                    </a:spcAft>
                  </a:pPr>
                  <a:r>
                    <a:rPr lang="en-US" sz="1399" b="1" dirty="0">
                      <a:solidFill>
                        <a:prstClr val="white"/>
                      </a:solidFill>
                      <a:latin typeface="Segoe UI Semibold" panose="020B0702040204020203" pitchFamily="34" charset="0"/>
                      <a:cs typeface="Segoe UI Semibold" panose="020B0702040204020203" pitchFamily="34" charset="0"/>
                    </a:rPr>
                    <a:t>GET A</a:t>
                  </a:r>
                  <a:br>
                    <a:rPr lang="en-US" sz="1399" b="1" dirty="0">
                      <a:solidFill>
                        <a:prstClr val="white"/>
                      </a:solidFill>
                      <a:latin typeface="Segoe UI Semibold" panose="020B0702040204020203" pitchFamily="34" charset="0"/>
                      <a:cs typeface="Segoe UI Semibold" panose="020B0702040204020203" pitchFamily="34" charset="0"/>
                    </a:rPr>
                  </a:br>
                  <a:r>
                    <a:rPr lang="en-US" sz="1399" b="1" dirty="0">
                      <a:solidFill>
                        <a:prstClr val="white"/>
                      </a:solidFill>
                      <a:latin typeface="Segoe UI Semibold" panose="020B0702040204020203" pitchFamily="34" charset="0"/>
                      <a:cs typeface="Segoe UI Semibold" panose="020B0702040204020203" pitchFamily="34" charset="0"/>
                    </a:rPr>
                    <a:t> KEY</a:t>
                  </a:r>
                </a:p>
              </p:txBody>
            </p:sp>
          </p:grpSp>
          <p:grpSp>
            <p:nvGrpSpPr>
              <p:cNvPr id="6" name="Group 5"/>
              <p:cNvGrpSpPr/>
              <p:nvPr/>
            </p:nvGrpSpPr>
            <p:grpSpPr>
              <a:xfrm>
                <a:off x="1864675" y="5922660"/>
                <a:ext cx="1163775" cy="999831"/>
                <a:chOff x="1864675" y="5922660"/>
                <a:chExt cx="1163775" cy="999831"/>
              </a:xfrm>
              <a:grpFill/>
            </p:grpSpPr>
            <p:pic>
              <p:nvPicPr>
                <p:cNvPr id="5" name="Picture 4"/>
                <p:cNvPicPr>
                  <a:picLocks noChangeAspect="1"/>
                </p:cNvPicPr>
                <p:nvPr/>
              </p:nvPicPr>
              <p:blipFill>
                <a:blip r:embed="rId4"/>
                <a:stretch>
                  <a:fillRect/>
                </a:stretch>
              </p:blipFill>
              <p:spPr>
                <a:xfrm>
                  <a:off x="1954781" y="5922660"/>
                  <a:ext cx="999831" cy="999831"/>
                </a:xfrm>
                <a:prstGeom prst="rect">
                  <a:avLst/>
                </a:prstGeom>
                <a:noFill/>
              </p:spPr>
            </p:pic>
            <p:sp>
              <p:nvSpPr>
                <p:cNvPr id="53" name="TextBox 52"/>
                <p:cNvSpPr txBox="1"/>
                <p:nvPr/>
              </p:nvSpPr>
              <p:spPr>
                <a:xfrm>
                  <a:off x="1864675" y="6152030"/>
                  <a:ext cx="1163775" cy="544342"/>
                </a:xfrm>
                <a:prstGeom prst="rect">
                  <a:avLst/>
                </a:prstGeom>
                <a:noFill/>
              </p:spPr>
              <p:txBody>
                <a:bodyPr wrap="square" lIns="186494" tIns="149196" rIns="186494" bIns="149196" rtlCol="0" anchor="ctr">
                  <a:spAutoFit/>
                </a:bodyPr>
                <a:lstStyle/>
                <a:p>
                  <a:pPr algn="ctr" defTabSz="932418">
                    <a:lnSpc>
                      <a:spcPct val="90000"/>
                    </a:lnSpc>
                    <a:spcAft>
                      <a:spcPts val="612"/>
                    </a:spcAft>
                  </a:pPr>
                  <a:r>
                    <a:rPr lang="en-US" sz="1399"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BUILD</a:t>
                  </a:r>
                </a:p>
              </p:txBody>
            </p:sp>
          </p:grpSp>
        </p:grpSp>
      </p:grpSp>
      <p:grpSp>
        <p:nvGrpSpPr>
          <p:cNvPr id="22" name="Group 21"/>
          <p:cNvGrpSpPr/>
          <p:nvPr/>
        </p:nvGrpSpPr>
        <p:grpSpPr>
          <a:xfrm>
            <a:off x="4250575" y="4687614"/>
            <a:ext cx="3931363" cy="1857217"/>
            <a:chOff x="4250296" y="5361173"/>
            <a:chExt cx="3931920" cy="1857480"/>
          </a:xfrm>
          <a:solidFill>
            <a:schemeClr val="bg1"/>
          </a:solidFill>
        </p:grpSpPr>
        <p:sp>
          <p:nvSpPr>
            <p:cNvPr id="54" name="Rectangle 53"/>
            <p:cNvSpPr/>
            <p:nvPr/>
          </p:nvSpPr>
          <p:spPr>
            <a:xfrm>
              <a:off x="4250296" y="5361173"/>
              <a:ext cx="3931920" cy="18574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32563">
                <a:spcBef>
                  <a:spcPts val="600"/>
                </a:spcBef>
                <a:spcAft>
                  <a:spcPts val="600"/>
                </a:spcAft>
              </a:pPr>
              <a:endParaRPr lang="en-US" sz="1599" dirty="0">
                <a:solidFill>
                  <a:srgbClr val="505050"/>
                </a:solidFill>
                <a:latin typeface="Segoe UI"/>
                <a:cs typeface="Segoe UI Semilight" panose="020B0402040204020203" pitchFamily="34" charset="0"/>
              </a:endParaRPr>
            </a:p>
          </p:txBody>
        </p:sp>
        <p:grpSp>
          <p:nvGrpSpPr>
            <p:cNvPr id="16" name="Group 15"/>
            <p:cNvGrpSpPr/>
            <p:nvPr/>
          </p:nvGrpSpPr>
          <p:grpSpPr>
            <a:xfrm>
              <a:off x="4705259" y="5634205"/>
              <a:ext cx="3021994" cy="1127247"/>
              <a:chOff x="4707240" y="5462576"/>
              <a:chExt cx="3021994" cy="1127247"/>
            </a:xfrm>
            <a:grpFill/>
          </p:grpSpPr>
          <p:sp>
            <p:nvSpPr>
              <p:cNvPr id="44" name="Freeform 11"/>
              <p:cNvSpPr>
                <a:spLocks noEditPoints="1"/>
              </p:cNvSpPr>
              <p:nvPr/>
            </p:nvSpPr>
            <p:spPr bwMode="black">
              <a:xfrm>
                <a:off x="6039449" y="5654147"/>
                <a:ext cx="315150" cy="388006"/>
              </a:xfrm>
              <a:custGeom>
                <a:avLst/>
                <a:gdLst>
                  <a:gd name="T0" fmla="*/ 574 w 618"/>
                  <a:gd name="T1" fmla="*/ 227 h 723"/>
                  <a:gd name="T2" fmla="*/ 530 w 618"/>
                  <a:gd name="T3" fmla="*/ 272 h 723"/>
                  <a:gd name="T4" fmla="*/ 530 w 618"/>
                  <a:gd name="T5" fmla="*/ 446 h 723"/>
                  <a:gd name="T6" fmla="*/ 574 w 618"/>
                  <a:gd name="T7" fmla="*/ 491 h 723"/>
                  <a:gd name="T8" fmla="*/ 618 w 618"/>
                  <a:gd name="T9" fmla="*/ 446 h 723"/>
                  <a:gd name="T10" fmla="*/ 618 w 618"/>
                  <a:gd name="T11" fmla="*/ 272 h 723"/>
                  <a:gd name="T12" fmla="*/ 574 w 618"/>
                  <a:gd name="T13" fmla="*/ 227 h 723"/>
                  <a:gd name="T14" fmla="*/ 44 w 618"/>
                  <a:gd name="T15" fmla="*/ 227 h 723"/>
                  <a:gd name="T16" fmla="*/ 0 w 618"/>
                  <a:gd name="T17" fmla="*/ 272 h 723"/>
                  <a:gd name="T18" fmla="*/ 0 w 618"/>
                  <a:gd name="T19" fmla="*/ 446 h 723"/>
                  <a:gd name="T20" fmla="*/ 44 w 618"/>
                  <a:gd name="T21" fmla="*/ 491 h 723"/>
                  <a:gd name="T22" fmla="*/ 88 w 618"/>
                  <a:gd name="T23" fmla="*/ 446 h 723"/>
                  <a:gd name="T24" fmla="*/ 88 w 618"/>
                  <a:gd name="T25" fmla="*/ 272 h 723"/>
                  <a:gd name="T26" fmla="*/ 44 w 618"/>
                  <a:gd name="T27" fmla="*/ 227 h 723"/>
                  <a:gd name="T28" fmla="*/ 505 w 618"/>
                  <a:gd name="T29" fmla="*/ 228 h 723"/>
                  <a:gd name="T30" fmla="*/ 505 w 618"/>
                  <a:gd name="T31" fmla="*/ 547 h 723"/>
                  <a:gd name="T32" fmla="*/ 471 w 618"/>
                  <a:gd name="T33" fmla="*/ 581 h 723"/>
                  <a:gd name="T34" fmla="*/ 432 w 618"/>
                  <a:gd name="T35" fmla="*/ 581 h 723"/>
                  <a:gd name="T36" fmla="*/ 432 w 618"/>
                  <a:gd name="T37" fmla="*/ 678 h 723"/>
                  <a:gd name="T38" fmla="*/ 388 w 618"/>
                  <a:gd name="T39" fmla="*/ 723 h 723"/>
                  <a:gd name="T40" fmla="*/ 344 w 618"/>
                  <a:gd name="T41" fmla="*/ 678 h 723"/>
                  <a:gd name="T42" fmla="*/ 344 w 618"/>
                  <a:gd name="T43" fmla="*/ 581 h 723"/>
                  <a:gd name="T44" fmla="*/ 276 w 618"/>
                  <a:gd name="T45" fmla="*/ 581 h 723"/>
                  <a:gd name="T46" fmla="*/ 276 w 618"/>
                  <a:gd name="T47" fmla="*/ 678 h 723"/>
                  <a:gd name="T48" fmla="*/ 232 w 618"/>
                  <a:gd name="T49" fmla="*/ 723 h 723"/>
                  <a:gd name="T50" fmla="*/ 188 w 618"/>
                  <a:gd name="T51" fmla="*/ 678 h 723"/>
                  <a:gd name="T52" fmla="*/ 188 w 618"/>
                  <a:gd name="T53" fmla="*/ 581 h 723"/>
                  <a:gd name="T54" fmla="*/ 149 w 618"/>
                  <a:gd name="T55" fmla="*/ 581 h 723"/>
                  <a:gd name="T56" fmla="*/ 115 w 618"/>
                  <a:gd name="T57" fmla="*/ 547 h 723"/>
                  <a:gd name="T58" fmla="*/ 115 w 618"/>
                  <a:gd name="T59" fmla="*/ 228 h 723"/>
                  <a:gd name="T60" fmla="*/ 505 w 618"/>
                  <a:gd name="T61" fmla="*/ 228 h 723"/>
                  <a:gd name="T62" fmla="*/ 402 w 618"/>
                  <a:gd name="T63" fmla="*/ 63 h 723"/>
                  <a:gd name="T64" fmla="*/ 438 w 618"/>
                  <a:gd name="T65" fmla="*/ 11 h 723"/>
                  <a:gd name="T66" fmla="*/ 437 w 618"/>
                  <a:gd name="T67" fmla="*/ 2 h 723"/>
                  <a:gd name="T68" fmla="*/ 428 w 618"/>
                  <a:gd name="T69" fmla="*/ 4 h 723"/>
                  <a:gd name="T70" fmla="*/ 390 w 618"/>
                  <a:gd name="T71" fmla="*/ 59 h 723"/>
                  <a:gd name="T72" fmla="*/ 309 w 618"/>
                  <a:gd name="T73" fmla="*/ 43 h 723"/>
                  <a:gd name="T74" fmla="*/ 228 w 618"/>
                  <a:gd name="T75" fmla="*/ 59 h 723"/>
                  <a:gd name="T76" fmla="*/ 190 w 618"/>
                  <a:gd name="T77" fmla="*/ 4 h 723"/>
                  <a:gd name="T78" fmla="*/ 181 w 618"/>
                  <a:gd name="T79" fmla="*/ 2 h 723"/>
                  <a:gd name="T80" fmla="*/ 180 w 618"/>
                  <a:gd name="T81" fmla="*/ 11 h 723"/>
                  <a:gd name="T82" fmla="*/ 216 w 618"/>
                  <a:gd name="T83" fmla="*/ 63 h 723"/>
                  <a:gd name="T84" fmla="*/ 114 w 618"/>
                  <a:gd name="T85" fmla="*/ 200 h 723"/>
                  <a:gd name="T86" fmla="*/ 504 w 618"/>
                  <a:gd name="T87" fmla="*/ 200 h 723"/>
                  <a:gd name="T88" fmla="*/ 402 w 618"/>
                  <a:gd name="T89" fmla="*/ 63 h 723"/>
                  <a:gd name="T90" fmla="*/ 227 w 618"/>
                  <a:gd name="T91" fmla="*/ 146 h 723"/>
                  <a:gd name="T92" fmla="*/ 205 w 618"/>
                  <a:gd name="T93" fmla="*/ 124 h 723"/>
                  <a:gd name="T94" fmla="*/ 227 w 618"/>
                  <a:gd name="T95" fmla="*/ 103 h 723"/>
                  <a:gd name="T96" fmla="*/ 248 w 618"/>
                  <a:gd name="T97" fmla="*/ 124 h 723"/>
                  <a:gd name="T98" fmla="*/ 227 w 618"/>
                  <a:gd name="T99" fmla="*/ 146 h 723"/>
                  <a:gd name="T100" fmla="*/ 394 w 618"/>
                  <a:gd name="T101" fmla="*/ 146 h 723"/>
                  <a:gd name="T102" fmla="*/ 373 w 618"/>
                  <a:gd name="T103" fmla="*/ 124 h 723"/>
                  <a:gd name="T104" fmla="*/ 394 w 618"/>
                  <a:gd name="T105" fmla="*/ 103 h 723"/>
                  <a:gd name="T106" fmla="*/ 416 w 618"/>
                  <a:gd name="T107" fmla="*/ 124 h 723"/>
                  <a:gd name="T108" fmla="*/ 394 w 618"/>
                  <a:gd name="T109" fmla="*/ 146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8" h="723">
                    <a:moveTo>
                      <a:pt x="574" y="227"/>
                    </a:moveTo>
                    <a:cubicBezTo>
                      <a:pt x="550" y="227"/>
                      <a:pt x="530" y="247"/>
                      <a:pt x="530" y="272"/>
                    </a:cubicBezTo>
                    <a:cubicBezTo>
                      <a:pt x="530" y="446"/>
                      <a:pt x="530" y="446"/>
                      <a:pt x="530" y="446"/>
                    </a:cubicBezTo>
                    <a:cubicBezTo>
                      <a:pt x="530" y="471"/>
                      <a:pt x="550" y="491"/>
                      <a:pt x="574" y="491"/>
                    </a:cubicBezTo>
                    <a:cubicBezTo>
                      <a:pt x="598" y="491"/>
                      <a:pt x="618" y="471"/>
                      <a:pt x="618" y="446"/>
                    </a:cubicBezTo>
                    <a:cubicBezTo>
                      <a:pt x="618" y="272"/>
                      <a:pt x="618" y="272"/>
                      <a:pt x="618" y="272"/>
                    </a:cubicBezTo>
                    <a:cubicBezTo>
                      <a:pt x="618" y="247"/>
                      <a:pt x="598" y="227"/>
                      <a:pt x="574" y="227"/>
                    </a:cubicBezTo>
                    <a:close/>
                    <a:moveTo>
                      <a:pt x="44" y="227"/>
                    </a:moveTo>
                    <a:cubicBezTo>
                      <a:pt x="20" y="227"/>
                      <a:pt x="0" y="247"/>
                      <a:pt x="0" y="272"/>
                    </a:cubicBezTo>
                    <a:cubicBezTo>
                      <a:pt x="0" y="446"/>
                      <a:pt x="0" y="446"/>
                      <a:pt x="0" y="446"/>
                    </a:cubicBezTo>
                    <a:cubicBezTo>
                      <a:pt x="0" y="471"/>
                      <a:pt x="20" y="491"/>
                      <a:pt x="44" y="491"/>
                    </a:cubicBezTo>
                    <a:cubicBezTo>
                      <a:pt x="68" y="491"/>
                      <a:pt x="88" y="471"/>
                      <a:pt x="88" y="446"/>
                    </a:cubicBezTo>
                    <a:cubicBezTo>
                      <a:pt x="88" y="272"/>
                      <a:pt x="88" y="272"/>
                      <a:pt x="88" y="272"/>
                    </a:cubicBezTo>
                    <a:cubicBezTo>
                      <a:pt x="88" y="247"/>
                      <a:pt x="68" y="227"/>
                      <a:pt x="44" y="227"/>
                    </a:cubicBezTo>
                    <a:close/>
                    <a:moveTo>
                      <a:pt x="505" y="228"/>
                    </a:moveTo>
                    <a:cubicBezTo>
                      <a:pt x="505" y="547"/>
                      <a:pt x="505" y="547"/>
                      <a:pt x="505" y="547"/>
                    </a:cubicBezTo>
                    <a:cubicBezTo>
                      <a:pt x="505" y="566"/>
                      <a:pt x="490" y="581"/>
                      <a:pt x="471" y="581"/>
                    </a:cubicBezTo>
                    <a:cubicBezTo>
                      <a:pt x="432" y="581"/>
                      <a:pt x="432" y="581"/>
                      <a:pt x="432" y="581"/>
                    </a:cubicBezTo>
                    <a:cubicBezTo>
                      <a:pt x="432" y="678"/>
                      <a:pt x="432" y="678"/>
                      <a:pt x="432" y="678"/>
                    </a:cubicBezTo>
                    <a:cubicBezTo>
                      <a:pt x="432" y="703"/>
                      <a:pt x="412" y="723"/>
                      <a:pt x="388" y="723"/>
                    </a:cubicBezTo>
                    <a:cubicBezTo>
                      <a:pt x="364" y="723"/>
                      <a:pt x="344" y="703"/>
                      <a:pt x="344" y="678"/>
                    </a:cubicBezTo>
                    <a:cubicBezTo>
                      <a:pt x="344" y="581"/>
                      <a:pt x="344" y="581"/>
                      <a:pt x="344" y="581"/>
                    </a:cubicBezTo>
                    <a:cubicBezTo>
                      <a:pt x="276" y="581"/>
                      <a:pt x="276" y="581"/>
                      <a:pt x="276" y="581"/>
                    </a:cubicBezTo>
                    <a:cubicBezTo>
                      <a:pt x="276" y="678"/>
                      <a:pt x="276" y="678"/>
                      <a:pt x="276" y="678"/>
                    </a:cubicBezTo>
                    <a:cubicBezTo>
                      <a:pt x="276" y="703"/>
                      <a:pt x="256" y="723"/>
                      <a:pt x="232" y="723"/>
                    </a:cubicBezTo>
                    <a:cubicBezTo>
                      <a:pt x="208" y="723"/>
                      <a:pt x="188" y="703"/>
                      <a:pt x="188" y="678"/>
                    </a:cubicBezTo>
                    <a:cubicBezTo>
                      <a:pt x="188" y="581"/>
                      <a:pt x="188" y="581"/>
                      <a:pt x="188" y="581"/>
                    </a:cubicBezTo>
                    <a:cubicBezTo>
                      <a:pt x="149" y="581"/>
                      <a:pt x="149" y="581"/>
                      <a:pt x="149" y="581"/>
                    </a:cubicBezTo>
                    <a:cubicBezTo>
                      <a:pt x="130" y="581"/>
                      <a:pt x="115" y="566"/>
                      <a:pt x="115" y="547"/>
                    </a:cubicBezTo>
                    <a:cubicBezTo>
                      <a:pt x="115" y="228"/>
                      <a:pt x="115" y="228"/>
                      <a:pt x="115" y="228"/>
                    </a:cubicBezTo>
                    <a:lnTo>
                      <a:pt x="505" y="228"/>
                    </a:lnTo>
                    <a:close/>
                    <a:moveTo>
                      <a:pt x="402" y="63"/>
                    </a:moveTo>
                    <a:cubicBezTo>
                      <a:pt x="438" y="11"/>
                      <a:pt x="438" y="11"/>
                      <a:pt x="438" y="11"/>
                    </a:cubicBezTo>
                    <a:cubicBezTo>
                      <a:pt x="440" y="8"/>
                      <a:pt x="439" y="4"/>
                      <a:pt x="437" y="2"/>
                    </a:cubicBezTo>
                    <a:cubicBezTo>
                      <a:pt x="434" y="0"/>
                      <a:pt x="430" y="1"/>
                      <a:pt x="428" y="4"/>
                    </a:cubicBezTo>
                    <a:cubicBezTo>
                      <a:pt x="390" y="59"/>
                      <a:pt x="390" y="59"/>
                      <a:pt x="390" y="59"/>
                    </a:cubicBezTo>
                    <a:cubicBezTo>
                      <a:pt x="365" y="49"/>
                      <a:pt x="338" y="43"/>
                      <a:pt x="309" y="43"/>
                    </a:cubicBezTo>
                    <a:cubicBezTo>
                      <a:pt x="280" y="43"/>
                      <a:pt x="253" y="49"/>
                      <a:pt x="228" y="59"/>
                    </a:cubicBezTo>
                    <a:cubicBezTo>
                      <a:pt x="190" y="4"/>
                      <a:pt x="190" y="4"/>
                      <a:pt x="190" y="4"/>
                    </a:cubicBezTo>
                    <a:cubicBezTo>
                      <a:pt x="188" y="1"/>
                      <a:pt x="184" y="0"/>
                      <a:pt x="181" y="2"/>
                    </a:cubicBezTo>
                    <a:cubicBezTo>
                      <a:pt x="179" y="4"/>
                      <a:pt x="178" y="8"/>
                      <a:pt x="180" y="11"/>
                    </a:cubicBezTo>
                    <a:cubicBezTo>
                      <a:pt x="216" y="63"/>
                      <a:pt x="216" y="63"/>
                      <a:pt x="216" y="63"/>
                    </a:cubicBezTo>
                    <a:cubicBezTo>
                      <a:pt x="159" y="90"/>
                      <a:pt x="119" y="141"/>
                      <a:pt x="114" y="200"/>
                    </a:cubicBezTo>
                    <a:cubicBezTo>
                      <a:pt x="504" y="200"/>
                      <a:pt x="504" y="200"/>
                      <a:pt x="504" y="200"/>
                    </a:cubicBezTo>
                    <a:cubicBezTo>
                      <a:pt x="499" y="141"/>
                      <a:pt x="459" y="90"/>
                      <a:pt x="402" y="63"/>
                    </a:cubicBezTo>
                    <a:close/>
                    <a:moveTo>
                      <a:pt x="227" y="146"/>
                    </a:moveTo>
                    <a:cubicBezTo>
                      <a:pt x="215" y="146"/>
                      <a:pt x="205" y="136"/>
                      <a:pt x="205" y="124"/>
                    </a:cubicBezTo>
                    <a:cubicBezTo>
                      <a:pt x="205" y="113"/>
                      <a:pt x="215" y="103"/>
                      <a:pt x="227" y="103"/>
                    </a:cubicBezTo>
                    <a:cubicBezTo>
                      <a:pt x="239" y="103"/>
                      <a:pt x="248" y="113"/>
                      <a:pt x="248" y="124"/>
                    </a:cubicBezTo>
                    <a:cubicBezTo>
                      <a:pt x="248" y="136"/>
                      <a:pt x="239" y="146"/>
                      <a:pt x="227" y="146"/>
                    </a:cubicBezTo>
                    <a:close/>
                    <a:moveTo>
                      <a:pt x="394" y="146"/>
                    </a:moveTo>
                    <a:cubicBezTo>
                      <a:pt x="382" y="146"/>
                      <a:pt x="373" y="136"/>
                      <a:pt x="373" y="124"/>
                    </a:cubicBezTo>
                    <a:cubicBezTo>
                      <a:pt x="373" y="113"/>
                      <a:pt x="382" y="103"/>
                      <a:pt x="394" y="103"/>
                    </a:cubicBezTo>
                    <a:cubicBezTo>
                      <a:pt x="406" y="103"/>
                      <a:pt x="416" y="113"/>
                      <a:pt x="416" y="124"/>
                    </a:cubicBezTo>
                    <a:cubicBezTo>
                      <a:pt x="416" y="136"/>
                      <a:pt x="406" y="146"/>
                      <a:pt x="394" y="146"/>
                    </a:cubicBezTo>
                    <a:close/>
                  </a:path>
                </a:pathLst>
              </a:custGeom>
              <a:solidFill>
                <a:srgbClr val="92D050"/>
              </a:solidFill>
              <a:ln>
                <a:noFill/>
              </a:ln>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48" name="Freeform 47"/>
              <p:cNvSpPr>
                <a:spLocks noChangeAspect="1" noEditPoints="1"/>
              </p:cNvSpPr>
              <p:nvPr/>
            </p:nvSpPr>
            <p:spPr bwMode="black">
              <a:xfrm>
                <a:off x="5305818" y="5701026"/>
                <a:ext cx="295450" cy="294248"/>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rgbClr val="0078D7"/>
              </a:solidFill>
              <a:ln>
                <a:noFill/>
              </a:ln>
              <a:extLst/>
            </p:spPr>
            <p:txBody>
              <a:bodyPr vert="horz" wrap="square" lIns="93247" tIns="46623" rIns="93247" bIns="46623" numCol="1" anchor="t" anchorCtr="0" compatLnSpc="1">
                <a:prstTxWarp prst="textNoShape">
                  <a:avLst/>
                </a:prstTxWarp>
              </a:bodyPr>
              <a:lstStyle/>
              <a:p>
                <a:pPr defTabSz="932418"/>
                <a:endParaRPr lang="en-US" sz="1836" dirty="0">
                  <a:solidFill>
                    <a:srgbClr val="505050"/>
                  </a:solidFill>
                  <a:latin typeface="Segoe UI"/>
                </a:endParaRPr>
              </a:p>
            </p:txBody>
          </p:sp>
          <p:grpSp>
            <p:nvGrpSpPr>
              <p:cNvPr id="49" name="Group 48"/>
              <p:cNvGrpSpPr>
                <a:grpSpLocks noChangeAspect="1"/>
              </p:cNvGrpSpPr>
              <p:nvPr/>
            </p:nvGrpSpPr>
            <p:grpSpPr bwMode="black">
              <a:xfrm>
                <a:off x="6730350" y="5462576"/>
                <a:ext cx="328068" cy="576946"/>
                <a:chOff x="-1002364" y="1300163"/>
                <a:chExt cx="1162051" cy="2043612"/>
              </a:xfrm>
              <a:grpFill/>
            </p:grpSpPr>
            <p:sp>
              <p:nvSpPr>
                <p:cNvPr id="50" name="Freeform 49"/>
                <p:cNvSpPr>
                  <a:spLocks/>
                </p:cNvSpPr>
                <p:nvPr/>
              </p:nvSpPr>
              <p:spPr bwMode="black">
                <a:xfrm>
                  <a:off x="-1002364" y="2303961"/>
                  <a:ext cx="1162051" cy="1039814"/>
                </a:xfrm>
                <a:custGeom>
                  <a:avLst/>
                  <a:gdLst>
                    <a:gd name="T0" fmla="*/ 455 w 539"/>
                    <a:gd name="T1" fmla="*/ 186 h 482"/>
                    <a:gd name="T2" fmla="*/ 522 w 539"/>
                    <a:gd name="T3" fmla="*/ 67 h 482"/>
                    <a:gd name="T4" fmla="*/ 408 w 539"/>
                    <a:gd name="T5" fmla="*/ 5 h 482"/>
                    <a:gd name="T6" fmla="*/ 288 w 539"/>
                    <a:gd name="T7" fmla="*/ 34 h 482"/>
                    <a:gd name="T8" fmla="*/ 184 w 539"/>
                    <a:gd name="T9" fmla="*/ 7 h 482"/>
                    <a:gd name="T10" fmla="*/ 55 w 539"/>
                    <a:gd name="T11" fmla="*/ 86 h 482"/>
                    <a:gd name="T12" fmla="*/ 95 w 539"/>
                    <a:gd name="T13" fmla="*/ 401 h 482"/>
                    <a:gd name="T14" fmla="*/ 194 w 539"/>
                    <a:gd name="T15" fmla="*/ 480 h 482"/>
                    <a:gd name="T16" fmla="*/ 296 w 539"/>
                    <a:gd name="T17" fmla="*/ 455 h 482"/>
                    <a:gd name="T18" fmla="*/ 400 w 539"/>
                    <a:gd name="T19" fmla="*/ 479 h 482"/>
                    <a:gd name="T20" fmla="*/ 496 w 539"/>
                    <a:gd name="T21" fmla="*/ 402 h 482"/>
                    <a:gd name="T22" fmla="*/ 539 w 539"/>
                    <a:gd name="T23" fmla="*/ 313 h 482"/>
                    <a:gd name="T24" fmla="*/ 455 w 539"/>
                    <a:gd name="T25" fmla="*/ 18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9" h="482">
                      <a:moveTo>
                        <a:pt x="455" y="186"/>
                      </a:moveTo>
                      <a:cubicBezTo>
                        <a:pt x="454" y="107"/>
                        <a:pt x="519" y="69"/>
                        <a:pt x="522" y="67"/>
                      </a:cubicBezTo>
                      <a:cubicBezTo>
                        <a:pt x="485" y="13"/>
                        <a:pt x="428" y="6"/>
                        <a:pt x="408" y="5"/>
                      </a:cubicBezTo>
                      <a:cubicBezTo>
                        <a:pt x="359" y="0"/>
                        <a:pt x="312" y="34"/>
                        <a:pt x="288" y="34"/>
                      </a:cubicBezTo>
                      <a:cubicBezTo>
                        <a:pt x="263" y="34"/>
                        <a:pt x="225" y="6"/>
                        <a:pt x="184" y="7"/>
                      </a:cubicBezTo>
                      <a:cubicBezTo>
                        <a:pt x="131" y="8"/>
                        <a:pt x="82" y="38"/>
                        <a:pt x="55" y="86"/>
                      </a:cubicBezTo>
                      <a:cubicBezTo>
                        <a:pt x="0" y="182"/>
                        <a:pt x="41" y="323"/>
                        <a:pt x="95" y="401"/>
                      </a:cubicBezTo>
                      <a:cubicBezTo>
                        <a:pt x="121" y="439"/>
                        <a:pt x="153" y="482"/>
                        <a:pt x="194" y="480"/>
                      </a:cubicBezTo>
                      <a:cubicBezTo>
                        <a:pt x="234" y="479"/>
                        <a:pt x="248" y="455"/>
                        <a:pt x="296" y="455"/>
                      </a:cubicBezTo>
                      <a:cubicBezTo>
                        <a:pt x="344" y="454"/>
                        <a:pt x="358" y="480"/>
                        <a:pt x="400" y="479"/>
                      </a:cubicBezTo>
                      <a:cubicBezTo>
                        <a:pt x="443" y="478"/>
                        <a:pt x="470" y="440"/>
                        <a:pt x="496" y="402"/>
                      </a:cubicBezTo>
                      <a:cubicBezTo>
                        <a:pt x="526" y="358"/>
                        <a:pt x="538" y="315"/>
                        <a:pt x="539" y="313"/>
                      </a:cubicBezTo>
                      <a:cubicBezTo>
                        <a:pt x="538" y="313"/>
                        <a:pt x="456" y="281"/>
                        <a:pt x="455" y="186"/>
                      </a:cubicBezTo>
                    </a:path>
                  </a:pathLst>
                </a:custGeom>
                <a:solidFill>
                  <a:schemeClr val="accent6"/>
                </a:solidFill>
                <a:ln>
                  <a:noFill/>
                </a:ln>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51" name="Freeform 50"/>
                <p:cNvSpPr>
                  <a:spLocks/>
                </p:cNvSpPr>
                <p:nvPr/>
              </p:nvSpPr>
              <p:spPr bwMode="black">
                <a:xfrm>
                  <a:off x="-402289" y="1300163"/>
                  <a:ext cx="288926" cy="317501"/>
                </a:xfrm>
                <a:custGeom>
                  <a:avLst/>
                  <a:gdLst>
                    <a:gd name="T0" fmla="*/ 98 w 134"/>
                    <a:gd name="T1" fmla="*/ 100 h 147"/>
                    <a:gd name="T2" fmla="*/ 130 w 134"/>
                    <a:gd name="T3" fmla="*/ 0 h 147"/>
                    <a:gd name="T4" fmla="*/ 38 w 134"/>
                    <a:gd name="T5" fmla="*/ 47 h 147"/>
                    <a:gd name="T6" fmla="*/ 5 w 134"/>
                    <a:gd name="T7" fmla="*/ 144 h 147"/>
                    <a:gd name="T8" fmla="*/ 98 w 134"/>
                    <a:gd name="T9" fmla="*/ 100 h 147"/>
                  </a:gdLst>
                  <a:ahLst/>
                  <a:cxnLst>
                    <a:cxn ang="0">
                      <a:pos x="T0" y="T1"/>
                    </a:cxn>
                    <a:cxn ang="0">
                      <a:pos x="T2" y="T3"/>
                    </a:cxn>
                    <a:cxn ang="0">
                      <a:pos x="T4" y="T5"/>
                    </a:cxn>
                    <a:cxn ang="0">
                      <a:pos x="T6" y="T7"/>
                    </a:cxn>
                    <a:cxn ang="0">
                      <a:pos x="T8" y="T9"/>
                    </a:cxn>
                  </a:cxnLst>
                  <a:rect l="0" t="0" r="r" b="b"/>
                  <a:pathLst>
                    <a:path w="134" h="147">
                      <a:moveTo>
                        <a:pt x="98" y="100"/>
                      </a:moveTo>
                      <a:cubicBezTo>
                        <a:pt x="120" y="73"/>
                        <a:pt x="134" y="36"/>
                        <a:pt x="130" y="0"/>
                      </a:cubicBezTo>
                      <a:cubicBezTo>
                        <a:pt x="99" y="1"/>
                        <a:pt x="61" y="21"/>
                        <a:pt x="38" y="47"/>
                      </a:cubicBezTo>
                      <a:cubicBezTo>
                        <a:pt x="18" y="71"/>
                        <a:pt x="0" y="108"/>
                        <a:pt x="5" y="144"/>
                      </a:cubicBezTo>
                      <a:cubicBezTo>
                        <a:pt x="40" y="147"/>
                        <a:pt x="76" y="126"/>
                        <a:pt x="98" y="100"/>
                      </a:cubicBezTo>
                    </a:path>
                  </a:pathLst>
                </a:custGeom>
                <a:solidFill>
                  <a:schemeClr val="accent6"/>
                </a:solidFill>
                <a:ln>
                  <a:noFill/>
                </a:ln>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pic>
            <p:nvPicPr>
              <p:cNvPr id="2050" name="Picture 2" descr="http://iran-python.ir/images/python_logo.png"/>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4707240" y="6193718"/>
                <a:ext cx="1364974" cy="396105"/>
              </a:xfrm>
              <a:prstGeom prst="rect">
                <a:avLst/>
              </a:prstGeom>
              <a:grpFill/>
              <a:extLst/>
            </p:spPr>
          </p:pic>
          <p:pic>
            <p:nvPicPr>
              <p:cNvPr id="2052" name="Picture 4" descr="http://mean.io/system/assets/img/logos/nodejs.png"/>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6500073" y="6129864"/>
                <a:ext cx="1229161" cy="330337"/>
              </a:xfrm>
              <a:prstGeom prst="rect">
                <a:avLst/>
              </a:prstGeom>
              <a:grpFill/>
              <a:extLst/>
            </p:spPr>
          </p:pic>
        </p:grpSp>
      </p:grpSp>
      <p:grpSp>
        <p:nvGrpSpPr>
          <p:cNvPr id="24" name="Group 23"/>
          <p:cNvGrpSpPr/>
          <p:nvPr/>
        </p:nvGrpSpPr>
        <p:grpSpPr>
          <a:xfrm>
            <a:off x="8229633" y="4687614"/>
            <a:ext cx="3800581" cy="1857217"/>
            <a:chOff x="8229918" y="5361173"/>
            <a:chExt cx="3801120" cy="1857480"/>
          </a:xfrm>
          <a:solidFill>
            <a:schemeClr val="bg1"/>
          </a:solidFill>
        </p:grpSpPr>
        <p:sp>
          <p:nvSpPr>
            <p:cNvPr id="55" name="Rectangle 54"/>
            <p:cNvSpPr/>
            <p:nvPr/>
          </p:nvSpPr>
          <p:spPr>
            <a:xfrm>
              <a:off x="8229918" y="5361173"/>
              <a:ext cx="3801120" cy="18574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Ins="457135" rtlCol="0" anchor="ctr"/>
            <a:lstStyle/>
            <a:p>
              <a:pPr defTabSz="932563">
                <a:spcBef>
                  <a:spcPts val="600"/>
                </a:spcBef>
                <a:spcAft>
                  <a:spcPts val="600"/>
                </a:spcAft>
              </a:pPr>
              <a:endParaRPr lang="en-US" sz="1599" dirty="0">
                <a:solidFill>
                  <a:srgbClr val="505050"/>
                </a:solidFill>
                <a:latin typeface="Segoe UI"/>
                <a:cs typeface="Segoe UI Semilight" panose="020B0402040204020203" pitchFamily="34" charset="0"/>
              </a:endParaRPr>
            </a:p>
          </p:txBody>
        </p:sp>
        <p:grpSp>
          <p:nvGrpSpPr>
            <p:cNvPr id="17" name="Group 16"/>
            <p:cNvGrpSpPr/>
            <p:nvPr/>
          </p:nvGrpSpPr>
          <p:grpSpPr>
            <a:xfrm>
              <a:off x="8399838" y="5770852"/>
              <a:ext cx="3461281" cy="1018764"/>
              <a:chOff x="8321003" y="5438569"/>
              <a:chExt cx="3612234" cy="1063194"/>
            </a:xfrm>
            <a:grpFill/>
          </p:grpSpPr>
          <p:pic>
            <p:nvPicPr>
              <p:cNvPr id="13" name="Picture 12"/>
              <p:cNvPicPr>
                <a:picLocks noChangeAspect="1"/>
              </p:cNvPicPr>
              <p:nvPr/>
            </p:nvPicPr>
            <p:blipFill>
              <a:blip r:embed="rId7" cstate="print">
                <a:duotone>
                  <a:schemeClr val="accent6">
                    <a:shade val="45000"/>
                    <a:satMod val="135000"/>
                  </a:schemeClr>
                  <a:prstClr val="white"/>
                </a:duotone>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a:ext>
                </a:extLst>
              </a:blip>
              <a:stretch>
                <a:fillRect/>
              </a:stretch>
            </p:blipFill>
            <p:spPr>
              <a:xfrm>
                <a:off x="9091078" y="5566414"/>
                <a:ext cx="941121" cy="385860"/>
              </a:xfrm>
              <a:prstGeom prst="rect">
                <a:avLst/>
              </a:prstGeom>
              <a:grpFill/>
            </p:spPr>
          </p:pic>
          <p:pic>
            <p:nvPicPr>
              <p:cNvPr id="2056" name="Picture 8" descr="http://social.technet.microsoft.com/wiki/resized-image.ashx/__size/550x0/__key/communityserver-wikis-components-files/00-00-00-00-05/7206.Msdn_5F00_logo.png"/>
              <p:cNvPicPr>
                <a:picLocks noChangeAspect="1" noChangeArrowheads="1"/>
              </p:cNvPicPr>
              <p:nvPr/>
            </p:nvPicPr>
            <p:blipFill>
              <a:blip r:embed="rId9" cstate="print">
                <a:extLst>
                  <a:ext uri="{28A0092B-C50C-407E-A947-70E740481C1C}">
                    <a14:useLocalDpi xmlns:a14="http://schemas.microsoft.com/office/drawing/2010/main"/>
                  </a:ext>
                </a:extLst>
              </a:blip>
              <a:srcRect/>
              <a:stretch>
                <a:fillRect/>
              </a:stretch>
            </p:blipFill>
            <p:spPr bwMode="auto">
              <a:xfrm>
                <a:off x="8321003" y="5968736"/>
                <a:ext cx="1470798" cy="449262"/>
              </a:xfrm>
              <a:prstGeom prst="rect">
                <a:avLst/>
              </a:prstGeom>
              <a:grpFill/>
              <a:extLst/>
            </p:spPr>
          </p:pic>
          <p:pic>
            <p:nvPicPr>
              <p:cNvPr id="2058" name="Picture 10" descr="https://upload.wikimedia.org/wikipedia/en/d/d3/UserVoice_logo.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87167" y="6019602"/>
                <a:ext cx="1946070" cy="482161"/>
              </a:xfrm>
              <a:prstGeom prst="rect">
                <a:avLst/>
              </a:prstGeom>
              <a:grpFill/>
              <a:extLst/>
            </p:spPr>
          </p:pic>
          <p:pic>
            <p:nvPicPr>
              <p:cNvPr id="2060" name="Picture 12" descr="http://i.imgur.com/pszAeGh.png"/>
              <p:cNvPicPr>
                <a:picLocks noChangeAspect="1" noChangeArrowheads="1"/>
              </p:cNvPicPr>
              <p:nvPr/>
            </p:nvPicPr>
            <p:blipFill>
              <a:blip r:embed="rId11" cstate="print">
                <a:extLst>
                  <a:ext uri="{28A0092B-C50C-407E-A947-70E740481C1C}">
                    <a14:useLocalDpi xmlns:a14="http://schemas.microsoft.com/office/drawing/2010/main"/>
                  </a:ext>
                </a:extLst>
              </a:blip>
              <a:srcRect/>
              <a:stretch>
                <a:fillRect/>
              </a:stretch>
            </p:blipFill>
            <p:spPr bwMode="auto">
              <a:xfrm>
                <a:off x="10224921" y="5438569"/>
                <a:ext cx="1701707" cy="427089"/>
              </a:xfrm>
              <a:prstGeom prst="rect">
                <a:avLst/>
              </a:prstGeom>
              <a:grpFill/>
              <a:extLst/>
            </p:spPr>
          </p:pic>
        </p:grpSp>
      </p:grpSp>
      <p:sp>
        <p:nvSpPr>
          <p:cNvPr id="43" name="Rectangle 42"/>
          <p:cNvSpPr/>
          <p:nvPr/>
        </p:nvSpPr>
        <p:spPr>
          <a:xfrm>
            <a:off x="4252557" y="3901965"/>
            <a:ext cx="3931363"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a:solidFill>
                  <a:srgbClr val="505050"/>
                </a:solidFill>
                <a:latin typeface="Segoe UI"/>
                <a:cs typeface="Segoe UI Semilight" panose="020B0402040204020203" pitchFamily="34" charset="0"/>
              </a:rPr>
              <a:t>Breadth of offerings helps you find the right API for your app</a:t>
            </a:r>
            <a:endParaRPr lang="en-US" sz="1399" dirty="0">
              <a:solidFill>
                <a:srgbClr val="505050"/>
              </a:solidFill>
              <a:latin typeface="Segoe UI"/>
              <a:cs typeface="Segoe UI Semilight" panose="020B0402040204020203" pitchFamily="34" charset="0"/>
            </a:endParaRPr>
          </a:p>
        </p:txBody>
      </p:sp>
      <p:sp>
        <p:nvSpPr>
          <p:cNvPr id="45" name="Rectangle 44"/>
          <p:cNvSpPr/>
          <p:nvPr/>
        </p:nvSpPr>
        <p:spPr>
          <a:xfrm>
            <a:off x="4252557" y="3116317"/>
            <a:ext cx="3931363"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Integrate into the language and platform of your choice</a:t>
            </a:r>
          </a:p>
        </p:txBody>
      </p:sp>
      <p:sp>
        <p:nvSpPr>
          <p:cNvPr id="46" name="Rectangle 45"/>
          <p:cNvSpPr/>
          <p:nvPr/>
        </p:nvSpPr>
        <p:spPr>
          <a:xfrm>
            <a:off x="8224733" y="3901965"/>
            <a:ext cx="3800581"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Quality documentation, sample code, and community support</a:t>
            </a:r>
          </a:p>
        </p:txBody>
      </p:sp>
      <p:sp>
        <p:nvSpPr>
          <p:cNvPr id="47" name="Rectangle 46"/>
          <p:cNvSpPr/>
          <p:nvPr/>
        </p:nvSpPr>
        <p:spPr>
          <a:xfrm>
            <a:off x="8228697" y="3116317"/>
            <a:ext cx="3800581" cy="731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54" tIns="91427" rIns="182854" bIns="91427" rtlCol="0" anchor="ctr"/>
          <a:lstStyle/>
          <a:p>
            <a:pPr defTabSz="932563">
              <a:lnSpc>
                <a:spcPct val="90000"/>
              </a:lnSpc>
            </a:pPr>
            <a:r>
              <a:rPr lang="en-US" sz="1399" dirty="0">
                <a:solidFill>
                  <a:srgbClr val="505050"/>
                </a:solidFill>
                <a:latin typeface="Segoe UI"/>
                <a:cs typeface="Segoe UI Semilight" panose="020B0402040204020203" pitchFamily="34" charset="0"/>
              </a:rPr>
              <a:t>Built by experts in their field from Microsoft Research, Bing, and Azure Machine Learning</a:t>
            </a:r>
          </a:p>
        </p:txBody>
      </p:sp>
    </p:spTree>
    <p:extLst>
      <p:ext uri="{BB962C8B-B14F-4D97-AF65-F5344CB8AC3E}">
        <p14:creationId xmlns:p14="http://schemas.microsoft.com/office/powerpoint/2010/main" val="1933036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5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500" fill="hold"/>
                                        <p:tgtEl>
                                          <p:spTgt spid="57"/>
                                        </p:tgtEl>
                                        <p:attrNameLst>
                                          <p:attrName>ppt_x</p:attrName>
                                        </p:attrNameLst>
                                      </p:cBhvr>
                                      <p:tavLst>
                                        <p:tav tm="0">
                                          <p:val>
                                            <p:strVal val="#ppt_x"/>
                                          </p:val>
                                        </p:tav>
                                        <p:tav tm="100000">
                                          <p:val>
                                            <p:strVal val="#ppt_x"/>
                                          </p:val>
                                        </p:tav>
                                      </p:tavLst>
                                    </p:anim>
                                    <p:anim calcmode="lin" valueType="num">
                                      <p:cBhvr additive="base">
                                        <p:cTn id="12" dur="500" fill="hold"/>
                                        <p:tgtEl>
                                          <p:spTgt spid="5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fill="hold"/>
                                        <p:tgtEl>
                                          <p:spTgt spid="47"/>
                                        </p:tgtEl>
                                        <p:attrNameLst>
                                          <p:attrName>ppt_x</p:attrName>
                                        </p:attrNameLst>
                                      </p:cBhvr>
                                      <p:tavLst>
                                        <p:tav tm="0">
                                          <p:val>
                                            <p:strVal val="#ppt_x"/>
                                          </p:val>
                                        </p:tav>
                                        <p:tav tm="100000">
                                          <p:val>
                                            <p:strVal val="#ppt_x"/>
                                          </p:val>
                                        </p:tav>
                                      </p:tavLst>
                                    </p:anim>
                                    <p:anim calcmode="lin" valueType="num">
                                      <p:cBhvr additive="base">
                                        <p:cTn id="20" dur="500" fill="hold"/>
                                        <p:tgtEl>
                                          <p:spTgt spid="47"/>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300"/>
                                  </p:stCondLst>
                                  <p:childTnLst>
                                    <p:set>
                                      <p:cBhvr>
                                        <p:cTn id="22" dur="1" fill="hold">
                                          <p:stCondLst>
                                            <p:cond delay="0"/>
                                          </p:stCondLst>
                                        </p:cTn>
                                        <p:tgtEl>
                                          <p:spTgt spid="45"/>
                                        </p:tgtEl>
                                        <p:attrNameLst>
                                          <p:attrName>style.visibility</p:attrName>
                                        </p:attrNameLst>
                                      </p:cBhvr>
                                      <p:to>
                                        <p:strVal val="visible"/>
                                      </p:to>
                                    </p:set>
                                    <p:anim calcmode="lin" valueType="num">
                                      <p:cBhvr additive="base">
                                        <p:cTn id="23" dur="500" fill="hold"/>
                                        <p:tgtEl>
                                          <p:spTgt spid="45"/>
                                        </p:tgtEl>
                                        <p:attrNameLst>
                                          <p:attrName>ppt_x</p:attrName>
                                        </p:attrNameLst>
                                      </p:cBhvr>
                                      <p:tavLst>
                                        <p:tav tm="0">
                                          <p:val>
                                            <p:strVal val="#ppt_x"/>
                                          </p:val>
                                        </p:tav>
                                        <p:tav tm="100000">
                                          <p:val>
                                            <p:strVal val="#ppt_x"/>
                                          </p:val>
                                        </p:tav>
                                      </p:tavLst>
                                    </p:anim>
                                    <p:anim calcmode="lin" valueType="num">
                                      <p:cBhvr additive="base">
                                        <p:cTn id="24" dur="500" fill="hold"/>
                                        <p:tgtEl>
                                          <p:spTgt spid="4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40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500" fill="hold"/>
                                        <p:tgtEl>
                                          <p:spTgt spid="46"/>
                                        </p:tgtEl>
                                        <p:attrNameLst>
                                          <p:attrName>ppt_x</p:attrName>
                                        </p:attrNameLst>
                                      </p:cBhvr>
                                      <p:tavLst>
                                        <p:tav tm="0">
                                          <p:val>
                                            <p:strVal val="#ppt_x"/>
                                          </p:val>
                                        </p:tav>
                                        <p:tav tm="100000">
                                          <p:val>
                                            <p:strVal val="#ppt_x"/>
                                          </p:val>
                                        </p:tav>
                                      </p:tavLst>
                                    </p:anim>
                                    <p:anim calcmode="lin" valueType="num">
                                      <p:cBhvr additive="base">
                                        <p:cTn id="28" dur="500" fill="hold"/>
                                        <p:tgtEl>
                                          <p:spTgt spid="4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500"/>
                                  </p:stCondLst>
                                  <p:childTnLst>
                                    <p:set>
                                      <p:cBhvr>
                                        <p:cTn id="30" dur="1" fill="hold">
                                          <p:stCondLst>
                                            <p:cond delay="0"/>
                                          </p:stCondLst>
                                        </p:cTn>
                                        <p:tgtEl>
                                          <p:spTgt spid="42"/>
                                        </p:tgtEl>
                                        <p:attrNameLst>
                                          <p:attrName>style.visibility</p:attrName>
                                        </p:attrNameLst>
                                      </p:cBhvr>
                                      <p:to>
                                        <p:strVal val="visible"/>
                                      </p:to>
                                    </p:set>
                                    <p:anim calcmode="lin" valueType="num">
                                      <p:cBhvr additive="base">
                                        <p:cTn id="31" dur="500" fill="hold"/>
                                        <p:tgtEl>
                                          <p:spTgt spid="42"/>
                                        </p:tgtEl>
                                        <p:attrNameLst>
                                          <p:attrName>ppt_x</p:attrName>
                                        </p:attrNameLst>
                                      </p:cBhvr>
                                      <p:tavLst>
                                        <p:tav tm="0">
                                          <p:val>
                                            <p:strVal val="#ppt_x"/>
                                          </p:val>
                                        </p:tav>
                                        <p:tav tm="100000">
                                          <p:val>
                                            <p:strVal val="#ppt_x"/>
                                          </p:val>
                                        </p:tav>
                                      </p:tavLst>
                                    </p:anim>
                                    <p:anim calcmode="lin" valueType="num">
                                      <p:cBhvr additive="base">
                                        <p:cTn id="32" dur="500" fill="hold"/>
                                        <p:tgtEl>
                                          <p:spTgt spid="42"/>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600"/>
                                  </p:stCondLst>
                                  <p:childTnLst>
                                    <p:set>
                                      <p:cBhvr>
                                        <p:cTn id="34" dur="1" fill="hold">
                                          <p:stCondLst>
                                            <p:cond delay="0"/>
                                          </p:stCondLst>
                                        </p:cTn>
                                        <p:tgtEl>
                                          <p:spTgt spid="43"/>
                                        </p:tgtEl>
                                        <p:attrNameLst>
                                          <p:attrName>style.visibility</p:attrName>
                                        </p:attrNameLst>
                                      </p:cBhvr>
                                      <p:to>
                                        <p:strVal val="visible"/>
                                      </p:to>
                                    </p:set>
                                    <p:anim calcmode="lin" valueType="num">
                                      <p:cBhvr additive="base">
                                        <p:cTn id="35" dur="500" fill="hold"/>
                                        <p:tgtEl>
                                          <p:spTgt spid="43"/>
                                        </p:tgtEl>
                                        <p:attrNameLst>
                                          <p:attrName>ppt_x</p:attrName>
                                        </p:attrNameLst>
                                      </p:cBhvr>
                                      <p:tavLst>
                                        <p:tav tm="0">
                                          <p:val>
                                            <p:strVal val="#ppt_x"/>
                                          </p:val>
                                        </p:tav>
                                        <p:tav tm="100000">
                                          <p:val>
                                            <p:strVal val="#ppt_x"/>
                                          </p:val>
                                        </p:tav>
                                      </p:tavLst>
                                    </p:anim>
                                    <p:anim calcmode="lin" valueType="num">
                                      <p:cBhvr additive="base">
                                        <p:cTn id="36" dur="500" fill="hold"/>
                                        <p:tgtEl>
                                          <p:spTgt spid="43"/>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70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ppt_x"/>
                                          </p:val>
                                        </p:tav>
                                        <p:tav tm="100000">
                                          <p:val>
                                            <p:strVal val="#ppt_x"/>
                                          </p:val>
                                        </p:tav>
                                      </p:tavLst>
                                    </p:anim>
                                    <p:anim calcmode="lin" valueType="num">
                                      <p:cBhvr additive="base">
                                        <p:cTn id="40" dur="500" fill="hold"/>
                                        <p:tgtEl>
                                          <p:spTgt spid="22"/>
                                        </p:tgtEl>
                                        <p:attrNameLst>
                                          <p:attrName>ppt_y</p:attrName>
                                        </p:attrNameLst>
                                      </p:cBhvr>
                                      <p:tavLst>
                                        <p:tav tm="0">
                                          <p:val>
                                            <p:strVal val="1+#ppt_h/2"/>
                                          </p:val>
                                        </p:tav>
                                        <p:tav tm="100000">
                                          <p:val>
                                            <p:strVal val="#ppt_y"/>
                                          </p:val>
                                        </p:tav>
                                      </p:tavLst>
                                    </p:anim>
                                  </p:childTnLst>
                                </p:cTn>
                              </p:par>
                              <p:par>
                                <p:cTn id="41" presetID="2" presetClass="entr" presetSubtype="4" decel="100000" fill="hold" nodeType="withEffect">
                                  <p:stCondLst>
                                    <p:cond delay="80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ppt_x"/>
                                          </p:val>
                                        </p:tav>
                                        <p:tav tm="100000">
                                          <p:val>
                                            <p:strVal val="#ppt_x"/>
                                          </p:val>
                                        </p:tav>
                                      </p:tavLst>
                                    </p:anim>
                                    <p:anim calcmode="lin" valueType="num">
                                      <p:cBhvr additive="base">
                                        <p:cTn id="44" dur="500" fill="hold"/>
                                        <p:tgtEl>
                                          <p:spTgt spid="21"/>
                                        </p:tgtEl>
                                        <p:attrNameLst>
                                          <p:attrName>ppt_y</p:attrName>
                                        </p:attrNameLst>
                                      </p:cBhvr>
                                      <p:tavLst>
                                        <p:tav tm="0">
                                          <p:val>
                                            <p:strVal val="1+#ppt_h/2"/>
                                          </p:val>
                                        </p:tav>
                                        <p:tav tm="100000">
                                          <p:val>
                                            <p:strVal val="#ppt_y"/>
                                          </p:val>
                                        </p:tav>
                                      </p:tavLst>
                                    </p:anim>
                                  </p:childTnLst>
                                </p:cTn>
                              </p:par>
                              <p:par>
                                <p:cTn id="45" presetID="2" presetClass="entr" presetSubtype="4" decel="100000" fill="hold" nodeType="withEffect">
                                  <p:stCondLst>
                                    <p:cond delay="900"/>
                                  </p:stCondLst>
                                  <p:childTnLst>
                                    <p:set>
                                      <p:cBhvr>
                                        <p:cTn id="46" dur="1" fill="hold">
                                          <p:stCondLst>
                                            <p:cond delay="0"/>
                                          </p:stCondLst>
                                        </p:cTn>
                                        <p:tgtEl>
                                          <p:spTgt spid="24"/>
                                        </p:tgtEl>
                                        <p:attrNameLst>
                                          <p:attrName>style.visibility</p:attrName>
                                        </p:attrNameLst>
                                      </p:cBhvr>
                                      <p:to>
                                        <p:strVal val="visible"/>
                                      </p:to>
                                    </p:set>
                                    <p:anim calcmode="lin" valueType="num">
                                      <p:cBhvr additive="base">
                                        <p:cTn id="47" dur="500" fill="hold"/>
                                        <p:tgtEl>
                                          <p:spTgt spid="24"/>
                                        </p:tgtEl>
                                        <p:attrNameLst>
                                          <p:attrName>ppt_x</p:attrName>
                                        </p:attrNameLst>
                                      </p:cBhvr>
                                      <p:tavLst>
                                        <p:tav tm="0">
                                          <p:val>
                                            <p:strVal val="#ppt_x"/>
                                          </p:val>
                                        </p:tav>
                                        <p:tav tm="100000">
                                          <p:val>
                                            <p:strVal val="#ppt_x"/>
                                          </p:val>
                                        </p:tav>
                                      </p:tavLst>
                                    </p:anim>
                                    <p:anim calcmode="lin" valueType="num">
                                      <p:cBhvr additive="base">
                                        <p:cTn id="4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42" grpId="0" animBg="1"/>
      <p:bldP spid="4" grpId="0" animBg="1"/>
      <p:bldP spid="43" grpId="0" animBg="1"/>
      <p:bldP spid="45" grpId="0" animBg="1"/>
      <p:bldP spid="46" grpId="0" animBg="1"/>
      <p:bldP spid="4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screen">
            <a:grayscl/>
            <a:extLst>
              <a:ext uri="{28A0092B-C50C-407E-A947-70E740481C1C}">
                <a14:useLocalDpi xmlns:a14="http://schemas.microsoft.com/office/drawing/2010/main" val="0"/>
              </a:ext>
            </a:extLst>
          </a:blip>
          <a:srcRect l="16265" t="3005" r="6165" b="1684"/>
          <a:stretch/>
        </p:blipFill>
        <p:spPr>
          <a:xfrm>
            <a:off x="4847027" y="994"/>
            <a:ext cx="7587685" cy="6992541"/>
          </a:xfrm>
          <a:prstGeom prst="rect">
            <a:avLst/>
          </a:prstGeom>
        </p:spPr>
      </p:pic>
      <p:sp>
        <p:nvSpPr>
          <p:cNvPr id="11" name="Rectangle 10"/>
          <p:cNvSpPr/>
          <p:nvPr/>
        </p:nvSpPr>
        <p:spPr bwMode="auto">
          <a:xfrm>
            <a:off x="4839955" y="993"/>
            <a:ext cx="7587685" cy="6993036"/>
          </a:xfrm>
          <a:prstGeom prst="rect">
            <a:avLst/>
          </a:prstGeom>
          <a:gradFill flip="none" rotWithShape="1">
            <a:gsLst>
              <a:gs pos="2917">
                <a:schemeClr val="bg1"/>
              </a:gs>
              <a:gs pos="50000">
                <a:schemeClr val="bg1">
                  <a:alpha val="70000"/>
                </a:schemeClr>
              </a:gs>
              <a:gs pos="76000">
                <a:schemeClr val="bg1">
                  <a:alpha val="50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Rectangle 1"/>
          <p:cNvSpPr/>
          <p:nvPr/>
        </p:nvSpPr>
        <p:spPr bwMode="auto">
          <a:xfrm>
            <a:off x="4847028" y="993"/>
            <a:ext cx="7588565" cy="6993036"/>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 name="Rectangle 4"/>
          <p:cNvSpPr/>
          <p:nvPr/>
        </p:nvSpPr>
        <p:spPr>
          <a:xfrm>
            <a:off x="290310" y="1699708"/>
            <a:ext cx="4556719" cy="3595111"/>
          </a:xfrm>
          <a:prstGeom prst="rect">
            <a:avLst/>
          </a:prstGeom>
        </p:spPr>
        <p:txBody>
          <a:bodyPr wrap="square" anchor="ctr">
            <a:spAutoFit/>
          </a:bodyPr>
          <a:lstStyle/>
          <a:p>
            <a:pPr defTabSz="932418">
              <a:lnSpc>
                <a:spcPct val="90000"/>
              </a:lnSpc>
              <a:spcAft>
                <a:spcPts val="1499"/>
              </a:spcAft>
            </a:pPr>
            <a:r>
              <a:rPr lang="en-US" altLang="en-US" sz="5399" dirty="0">
                <a:solidFill>
                  <a:srgbClr val="139882"/>
                </a:solidFill>
                <a:latin typeface="Segoe UI Light"/>
              </a:rPr>
              <a:t>Microsoft Cognitive Services</a:t>
            </a:r>
          </a:p>
          <a:p>
            <a:pPr defTabSz="932418">
              <a:lnSpc>
                <a:spcPct val="90000"/>
              </a:lnSpc>
              <a:spcAft>
                <a:spcPts val="1499"/>
              </a:spcAft>
            </a:pPr>
            <a:r>
              <a:rPr lang="en-US" sz="3599" dirty="0">
                <a:solidFill>
                  <a:srgbClr val="FF8C00"/>
                </a:solidFill>
                <a:latin typeface="Segoe UI Light"/>
              </a:rPr>
              <a:t>Give your apps </a:t>
            </a:r>
            <a:br>
              <a:rPr lang="en-US" sz="3599" dirty="0">
                <a:solidFill>
                  <a:srgbClr val="FF8C00"/>
                </a:solidFill>
                <a:latin typeface="Segoe UI Light"/>
              </a:rPr>
            </a:br>
            <a:r>
              <a:rPr lang="en-US" sz="3599" dirty="0">
                <a:solidFill>
                  <a:srgbClr val="FF8C00"/>
                </a:solidFill>
                <a:latin typeface="Segoe UI Light"/>
              </a:rPr>
              <a:t>a human side</a:t>
            </a:r>
          </a:p>
        </p:txBody>
      </p:sp>
      <p:sp>
        <p:nvSpPr>
          <p:cNvPr id="6" name="TextBox 5"/>
          <p:cNvSpPr txBox="1"/>
          <p:nvPr/>
        </p:nvSpPr>
        <p:spPr>
          <a:xfrm>
            <a:off x="6226550" y="440827"/>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Vision</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From faces to feelings, allow your </a:t>
            </a:r>
            <a:br>
              <a:rPr lang="en-US" sz="1700" dirty="0">
                <a:gradFill>
                  <a:gsLst>
                    <a:gs pos="2917">
                      <a:srgbClr val="FFFFFF"/>
                    </a:gs>
                    <a:gs pos="30000">
                      <a:srgbClr val="FFFFFF"/>
                    </a:gs>
                  </a:gsLst>
                  <a:lin ang="5400000" scaled="0"/>
                </a:gradFill>
                <a:latin typeface="Segoe UI"/>
              </a:rPr>
            </a:br>
            <a:r>
              <a:rPr lang="en-US" sz="1700" dirty="0">
                <a:gradFill>
                  <a:gsLst>
                    <a:gs pos="2917">
                      <a:srgbClr val="FFFFFF"/>
                    </a:gs>
                    <a:gs pos="30000">
                      <a:srgbClr val="FFFFFF"/>
                    </a:gs>
                  </a:gsLst>
                  <a:lin ang="5400000" scaled="0"/>
                </a:gradFill>
                <a:latin typeface="Segoe UI"/>
              </a:rPr>
              <a:t>apps to understand images and video</a:t>
            </a:r>
          </a:p>
        </p:txBody>
      </p:sp>
      <p:sp>
        <p:nvSpPr>
          <p:cNvPr id="7" name="TextBox 6"/>
          <p:cNvSpPr txBox="1"/>
          <p:nvPr/>
        </p:nvSpPr>
        <p:spPr>
          <a:xfrm>
            <a:off x="6226550" y="1655151"/>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Speech</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Hear and speak to your users by filtering noise, identifying speakers, and understanding intent</a:t>
            </a:r>
          </a:p>
        </p:txBody>
      </p:sp>
      <p:sp>
        <p:nvSpPr>
          <p:cNvPr id="9" name="TextBox 8"/>
          <p:cNvSpPr txBox="1"/>
          <p:nvPr/>
        </p:nvSpPr>
        <p:spPr>
          <a:xfrm>
            <a:off x="6226550" y="4083802"/>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Knowledge</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Tap into rich knowledge amassed from </a:t>
            </a:r>
            <a:br>
              <a:rPr lang="en-US" sz="1700" dirty="0">
                <a:gradFill>
                  <a:gsLst>
                    <a:gs pos="2917">
                      <a:srgbClr val="FFFFFF"/>
                    </a:gs>
                    <a:gs pos="30000">
                      <a:srgbClr val="FFFFFF"/>
                    </a:gs>
                  </a:gsLst>
                  <a:lin ang="5400000" scaled="0"/>
                </a:gradFill>
                <a:latin typeface="Segoe UI"/>
              </a:rPr>
            </a:br>
            <a:r>
              <a:rPr lang="en-US" sz="1700" dirty="0">
                <a:gradFill>
                  <a:gsLst>
                    <a:gs pos="2917">
                      <a:srgbClr val="FFFFFF"/>
                    </a:gs>
                    <a:gs pos="30000">
                      <a:srgbClr val="FFFFFF"/>
                    </a:gs>
                  </a:gsLst>
                  <a:lin ang="5400000" scaled="0"/>
                </a:gradFill>
                <a:latin typeface="Segoe UI"/>
              </a:rPr>
              <a:t>the web, academia, or your own data</a:t>
            </a:r>
          </a:p>
        </p:txBody>
      </p:sp>
      <p:sp>
        <p:nvSpPr>
          <p:cNvPr id="8" name="TextBox 7"/>
          <p:cNvSpPr txBox="1"/>
          <p:nvPr/>
        </p:nvSpPr>
        <p:spPr>
          <a:xfrm>
            <a:off x="6226550" y="2869477"/>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Language</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Process text and learn how to recognize what users want</a:t>
            </a:r>
          </a:p>
        </p:txBody>
      </p:sp>
      <p:sp>
        <p:nvSpPr>
          <p:cNvPr id="10" name="TextBox 9"/>
          <p:cNvSpPr txBox="1"/>
          <p:nvPr/>
        </p:nvSpPr>
        <p:spPr>
          <a:xfrm>
            <a:off x="6226550" y="5298127"/>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Search</a:t>
            </a:r>
          </a:p>
          <a:p>
            <a:pPr defTabSz="932418">
              <a:lnSpc>
                <a:spcPct val="90000"/>
              </a:lnSpc>
              <a:spcAft>
                <a:spcPts val="612"/>
              </a:spcAft>
            </a:pPr>
            <a:r>
              <a:rPr lang="en-US" sz="1700" dirty="0">
                <a:gradFill>
                  <a:gsLst>
                    <a:gs pos="2917">
                      <a:srgbClr val="FFFFFF"/>
                    </a:gs>
                    <a:gs pos="30000">
                      <a:srgbClr val="FFFFFF"/>
                    </a:gs>
                  </a:gsLst>
                  <a:lin ang="5400000" scaled="0"/>
                </a:gradFill>
                <a:latin typeface="Segoe UI"/>
              </a:rPr>
              <a:t>Access billions of web pages, images, videos, and news with the power of Bing APIs</a:t>
            </a:r>
          </a:p>
        </p:txBody>
      </p:sp>
      <p:sp>
        <p:nvSpPr>
          <p:cNvPr id="27" name="Freeform 22"/>
          <p:cNvSpPr>
            <a:spLocks noChangeAspect="1"/>
          </p:cNvSpPr>
          <p:nvPr/>
        </p:nvSpPr>
        <p:spPr bwMode="auto">
          <a:xfrm>
            <a:off x="5496052" y="622336"/>
            <a:ext cx="674415" cy="446277"/>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28" name="Freeform 18"/>
          <p:cNvSpPr>
            <a:spLocks noChangeAspect="1"/>
          </p:cNvSpPr>
          <p:nvPr/>
        </p:nvSpPr>
        <p:spPr bwMode="auto">
          <a:xfrm>
            <a:off x="5543509" y="1790864"/>
            <a:ext cx="598205" cy="524023"/>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29" name="Freeform 9"/>
          <p:cNvSpPr>
            <a:spLocks noChangeAspect="1"/>
          </p:cNvSpPr>
          <p:nvPr/>
        </p:nvSpPr>
        <p:spPr bwMode="auto">
          <a:xfrm>
            <a:off x="5609051" y="3037139"/>
            <a:ext cx="428582" cy="538932"/>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0" name="Freeform 5"/>
          <p:cNvSpPr>
            <a:spLocks/>
          </p:cNvSpPr>
          <p:nvPr/>
        </p:nvSpPr>
        <p:spPr bwMode="auto">
          <a:xfrm>
            <a:off x="5573625" y="4208630"/>
            <a:ext cx="536833" cy="536833"/>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nvGrpSpPr>
          <p:cNvPr id="31" name="Group 30"/>
          <p:cNvGrpSpPr/>
          <p:nvPr/>
        </p:nvGrpSpPr>
        <p:grpSpPr>
          <a:xfrm>
            <a:off x="5561163" y="5469814"/>
            <a:ext cx="548200" cy="538932"/>
            <a:chOff x="10832823" y="3353836"/>
            <a:chExt cx="537576" cy="528488"/>
          </a:xfrm>
        </p:grpSpPr>
        <p:sp>
          <p:nvSpPr>
            <p:cNvPr id="32" name="Oval 13"/>
            <p:cNvSpPr>
              <a:spLocks noChangeArrowheads="1"/>
            </p:cNvSpPr>
            <p:nvPr/>
          </p:nvSpPr>
          <p:spPr bwMode="auto">
            <a:xfrm>
              <a:off x="10943701" y="3353836"/>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sp>
          <p:nvSpPr>
            <p:cNvPr id="33" name="Freeform 14"/>
            <p:cNvSpPr>
              <a:spLocks/>
            </p:cNvSpPr>
            <p:nvPr/>
          </p:nvSpPr>
          <p:spPr bwMode="auto">
            <a:xfrm>
              <a:off x="10832823"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endParaRPr lang="en-US" sz="1836">
                <a:solidFill>
                  <a:srgbClr val="505050"/>
                </a:solidFill>
                <a:latin typeface="Segoe UI"/>
              </a:endParaRPr>
            </a:p>
          </p:txBody>
        </p:sp>
      </p:grpSp>
    </p:spTree>
    <p:extLst>
      <p:ext uri="{BB962C8B-B14F-4D97-AF65-F5344CB8AC3E}">
        <p14:creationId xmlns:p14="http://schemas.microsoft.com/office/powerpoint/2010/main" val="736719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par>
                                <p:cTn id="15" presetID="10" presetClass="entr" presetSubtype="0" fill="hold" grpId="0" nodeType="withEffect">
                                  <p:stCondLst>
                                    <p:cond delay="75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10" presetClass="entr" presetSubtype="0" fill="hold" grpId="0" nodeType="withEffect">
                                  <p:stCondLst>
                                    <p:cond delay="125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grpId="0" nodeType="withEffect">
                                  <p:stCondLst>
                                    <p:cond delay="125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par>
                                <p:cTn id="27" presetID="10" presetClass="entr" presetSubtype="0" fill="hold" grpId="0" nodeType="withEffect">
                                  <p:stCondLst>
                                    <p:cond delay="175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175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225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nodeType="withEffect">
                                  <p:stCondLst>
                                    <p:cond delay="2250"/>
                                  </p:stCondLst>
                                  <p:childTnLst>
                                    <p:set>
                                      <p:cBhvr>
                                        <p:cTn id="37" dur="1" fill="hold">
                                          <p:stCondLst>
                                            <p:cond delay="0"/>
                                          </p:stCondLst>
                                        </p:cTn>
                                        <p:tgtEl>
                                          <p:spTgt spid="31"/>
                                        </p:tgtEl>
                                        <p:attrNameLst>
                                          <p:attrName>style.visibility</p:attrName>
                                        </p:attrNameLst>
                                      </p:cBhvr>
                                      <p:to>
                                        <p:strVal val="visible"/>
                                      </p:to>
                                    </p:set>
                                    <p:animEffect transition="in" filter="fade">
                                      <p:cBhvr>
                                        <p:cTn id="3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P spid="8" grpId="0"/>
      <p:bldP spid="10" grpId="0"/>
      <p:bldP spid="27" grpId="0" animBg="1"/>
      <p:bldP spid="28" grpId="0" animBg="1"/>
      <p:bldP spid="29" grpId="0" animBg="1"/>
      <p:bldP spid="30"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a2191c86-fc50-4add-948c-129f6b5a88d8" Revision="1" Stencil="7276b9ef-3953-4dce-a89b-ed85f20b8b93" StencilVersion="1.0"/>
</Control>
</file>

<file path=customXml/item10.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1.xml><?xml version="1.0" encoding="utf-8"?>
<Control xmlns="http://schemas.microsoft.com/VisualStudio/2011/storyboarding/control">
  <Id Name="369f9055-6b6c-48b9-9320-5df2d46c430a" Revision="1" Stencil="7276b9ef-3953-4dce-a89b-ed85f20b8b93" StencilVersion="1.0"/>
</Control>
</file>

<file path=customXml/item12.xml><?xml version="1.0" encoding="utf-8"?>
<Control xmlns="http://schemas.microsoft.com/VisualStudio/2011/storyboarding/control">
  <Id Name="d69996e1-3d61-4686-9b63-f1b855c596ab" Revision="1" Stencil="7276b9ef-3953-4dce-a89b-ed85f20b8b93" StencilVersion="1.0"/>
</Control>
</file>

<file path=customXml/item1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4.xml><?xml version="1.0" encoding="utf-8"?>
<?mso-contentType ?>
<FormTemplates xmlns="http://schemas.microsoft.com/sharepoint/v3/contenttype/forms">
  <Display>DocumentLibraryForm</Display>
  <Edit>DocumentLibraryForm</Edit>
  <New>DocumentLibraryForm</New>
</FormTemplates>
</file>

<file path=customXml/item15.xml><?xml version="1.0" encoding="utf-8"?>
<Control xmlns="http://schemas.microsoft.com/VisualStudio/2011/storyboarding/control">
  <Id Name="369f9055-6b6c-48b9-9320-5df2d46c430a" Revision="1" Stencil="7276b9ef-3953-4dce-a89b-ed85f20b8b93" StencilVersion="1.0"/>
</Control>
</file>

<file path=customXml/item16.xml><?xml version="1.0" encoding="utf-8"?>
<Control xmlns="http://schemas.microsoft.com/VisualStudio/2011/storyboarding/control">
  <Id Name="a53d73d2-368b-429e-b817-1324eec1382c" Revision="1" Stencil="7276b9ef-3953-4dce-a89b-ed85f20b8b93" StencilVersion="1.0"/>
</Control>
</file>

<file path=customXml/item17.xml><?xml version="1.0" encoding="utf-8"?>
<Control xmlns="http://schemas.microsoft.com/VisualStudio/2011/storyboarding/control">
  <Id Name="a53d73d2-368b-429e-b817-1324eec1382c" Revision="1" Stencil="7276b9ef-3953-4dce-a89b-ed85f20b8b93" StencilVersion="1.0"/>
</Control>
</file>

<file path=customXml/item18.xml><?xml version="1.0" encoding="utf-8"?>
<Control xmlns="http://schemas.microsoft.com/VisualStudio/2011/storyboarding/control">
  <Id Name="fb22c541-ded0-47fa-8877-83a4c2d16227" Revision="1" Stencil="7276b9ef-3953-4dce-a89b-ed85f20b8b93" StencilVersion="1.0"/>
</Control>
</file>

<file path=customXml/item19.xml><?xml version="1.0" encoding="utf-8"?>
<Control xmlns="http://schemas.microsoft.com/VisualStudio/2011/storyboarding/control">
  <Id Name="a2191c86-fc50-4add-948c-129f6b5a88d8" Revision="1" Stencil="7276b9ef-3953-4dce-a89b-ed85f20b8b93" StencilVersion="1.0"/>
</Control>
</file>

<file path=customXml/item2.xml><?xml version="1.0" encoding="utf-8"?>
<Control xmlns="http://schemas.microsoft.com/VisualStudio/2011/storyboarding/control">
  <Id Name="d69996e1-3d61-4686-9b63-f1b855c596ab" Revision="1" Stencil="7276b9ef-3953-4dce-a89b-ed85f20b8b93" StencilVersion="1.0"/>
</Control>
</file>

<file path=customXml/item20.xml><?xml version="1.0" encoding="utf-8"?>
<Control xmlns="http://schemas.microsoft.com/VisualStudio/2011/storyboarding/control">
  <Id Name="a2191c86-fc50-4add-948c-129f6b5a88d8" Revision="1" Stencil="7276b9ef-3953-4dce-a89b-ed85f20b8b93" StencilVersion="1.0"/>
</Control>
</file>

<file path=customXml/item21.xml><?xml version="1.0" encoding="utf-8"?>
<Control xmlns="http://schemas.microsoft.com/VisualStudio/2011/storyboarding/control">
  <Id Name="fb22c541-ded0-47fa-8877-83a4c2d16227" Revision="1" Stencil="7276b9ef-3953-4dce-a89b-ed85f20b8b93" StencilVersion="1.0"/>
</Control>
</file>

<file path=customXml/item22.xml><?xml version="1.0" encoding="utf-8"?>
<Control xmlns="http://schemas.microsoft.com/VisualStudio/2011/storyboarding/control">
  <Id Name="d69996e1-3d61-4686-9b63-f1b855c596ab" Revision="1" Stencil="7276b9ef-3953-4dce-a89b-ed85f20b8b93" StencilVersion="1.0"/>
</Control>
</file>

<file path=customXml/item23.xml><?xml version="1.0" encoding="utf-8"?>
<Control xmlns="http://schemas.microsoft.com/VisualStudio/2011/storyboarding/control">
  <Id Name="369f9055-6b6c-48b9-9320-5df2d46c430a" Revision="1" Stencil="7276b9ef-3953-4dce-a89b-ed85f20b8b93" StencilVersion="1.0"/>
</Control>
</file>

<file path=customXml/item24.xml><?xml version="1.0" encoding="utf-8"?>
<Control xmlns="http://schemas.microsoft.com/VisualStudio/2011/storyboarding/control">
  <Id Name="a53d73d2-368b-429e-b817-1324eec1382c" Revision="1" Stencil="7276b9ef-3953-4dce-a89b-ed85f20b8b93" StencilVersion="1.0"/>
</Control>
</file>

<file path=customXml/item25.xml><?xml version="1.0" encoding="utf-8"?>
<Control xmlns="http://schemas.microsoft.com/VisualStudio/2011/storyboarding/control">
  <Id Name="369f9055-6b6c-48b9-9320-5df2d46c430a" Revision="1" Stencil="7276b9ef-3953-4dce-a89b-ed85f20b8b93" StencilVersion="1.0"/>
</Control>
</file>

<file path=customXml/item26.xml><?xml version="1.0" encoding="utf-8"?>
<Control xmlns="http://schemas.microsoft.com/VisualStudio/2011/storyboarding/control">
  <Id Name="a53d73d2-368b-429e-b817-1324eec1382c" Revision="1" Stencil="7276b9ef-3953-4dce-a89b-ed85f20b8b93" StencilVersion="1.0"/>
</Control>
</file>

<file path=customXml/item27.xml><?xml version="1.0" encoding="utf-8"?>
<Control xmlns="http://schemas.microsoft.com/VisualStudio/2011/storyboarding/control">
  <Id Name="fb22c541-ded0-47fa-8877-83a4c2d16227" Revision="1" Stencil="7276b9ef-3953-4dce-a89b-ed85f20b8b93" StencilVersion="1.0"/>
</Control>
</file>

<file path=customXml/item28.xml><?xml version="1.0" encoding="utf-8"?>
<Control xmlns="http://schemas.microsoft.com/VisualStudio/2011/storyboarding/control">
  <Id Name="a2191c86-fc50-4add-948c-129f6b5a88d8" Revision="1" Stencil="7276b9ef-3953-4dce-a89b-ed85f20b8b93" StencilVersion="1.0"/>
</Control>
</file>

<file path=customXml/item29.xml><?xml version="1.0" encoding="utf-8"?>
<Control xmlns="http://schemas.microsoft.com/VisualStudio/2011/storyboarding/control">
  <Id Name="d69996e1-3d61-4686-9b63-f1b855c596ab" Revision="1" Stencil="7276b9ef-3953-4dce-a89b-ed85f20b8b93" StencilVersion="1.0"/>
</Control>
</file>

<file path=customXml/item3.xml><?xml version="1.0" encoding="utf-8"?>
<Control xmlns="http://schemas.microsoft.com/VisualStudio/2011/storyboarding/control">
  <Id Name="a53d73d2-368b-429e-b817-1324eec1382c" Revision="1" Stencil="7276b9ef-3953-4dce-a89b-ed85f20b8b93" StencilVersion="1.0"/>
</Control>
</file>

<file path=customXml/item30.xml><?xml version="1.0" encoding="utf-8"?>
<Control xmlns="http://schemas.microsoft.com/VisualStudio/2011/storyboarding/control">
  <Id Name="a2191c86-fc50-4add-948c-129f6b5a88d8" Revision="1" Stencil="7276b9ef-3953-4dce-a89b-ed85f20b8b93" StencilVersion="1.0"/>
</Control>
</file>

<file path=customXml/item31.xml><?xml version="1.0" encoding="utf-8"?>
<Control xmlns="http://schemas.microsoft.com/VisualStudio/2011/storyboarding/control">
  <Id Name="fb22c541-ded0-47fa-8877-83a4c2d16227" Revision="1" Stencil="7276b9ef-3953-4dce-a89b-ed85f20b8b93" StencilVersion="1.0"/>
</Control>
</file>

<file path=customXml/item32.xml><?xml version="1.0" encoding="utf-8"?>
<Control xmlns="http://schemas.microsoft.com/VisualStudio/2011/storyboarding/control">
  <Id Name="d69996e1-3d61-4686-9b63-f1b855c596ab" Revision="1" Stencil="7276b9ef-3953-4dce-a89b-ed85f20b8b93" StencilVersion="1.0"/>
</Control>
</file>

<file path=customXml/item33.xml><?xml version="1.0" encoding="utf-8"?>
<Control xmlns="http://schemas.microsoft.com/VisualStudio/2011/storyboarding/control">
  <Id Name="d69996e1-3d61-4686-9b63-f1b855c596ab" Revision="1" Stencil="7276b9ef-3953-4dce-a89b-ed85f20b8b93" StencilVersion="1.0"/>
</Control>
</file>

<file path=customXml/item4.xml><?xml version="1.0" encoding="utf-8"?>
<Control xmlns="http://schemas.microsoft.com/VisualStudio/2011/storyboarding/control">
  <Id Name="fb22c541-ded0-47fa-8877-83a4c2d16227" Revision="1" Stencil="7276b9ef-3953-4dce-a89b-ed85f20b8b93" StencilVersion="1.0"/>
</Control>
</file>

<file path=customXml/item5.xml><?xml version="1.0" encoding="utf-8"?>
<Control xmlns="http://schemas.microsoft.com/VisualStudio/2011/storyboarding/control">
  <Id Name="369f9055-6b6c-48b9-9320-5df2d46c430a" Revision="1" Stencil="7276b9ef-3953-4dce-a89b-ed85f20b8b93" StencilVersion="1.0"/>
</Control>
</file>

<file path=customXml/item6.xml><?xml version="1.0" encoding="utf-8"?>
<Control xmlns="http://schemas.microsoft.com/VisualStudio/2011/storyboarding/control">
  <Id Name="a2191c86-fc50-4add-948c-129f6b5a88d8" Revision="1" Stencil="7276b9ef-3953-4dce-a89b-ed85f20b8b93" StencilVersion="1.0"/>
</Control>
</file>

<file path=customXml/item7.xml><?xml version="1.0" encoding="utf-8"?>
<Control xmlns="http://schemas.microsoft.com/VisualStudio/2011/storyboarding/control">
  <Id Name="369f9055-6b6c-48b9-9320-5df2d46c430a" Revision="1" Stencil="7276b9ef-3953-4dce-a89b-ed85f20b8b93" StencilVersion="1.0"/>
</Control>
</file>

<file path=customXml/item8.xml><?xml version="1.0" encoding="utf-8"?>
<Control xmlns="http://schemas.microsoft.com/VisualStudio/2011/storyboarding/control">
  <Id Name="fb22c541-ded0-47fa-8877-83a4c2d16227" Revision="1" Stencil="7276b9ef-3953-4dce-a89b-ed85f20b8b93" StencilVersion="1.0"/>
</Control>
</file>

<file path=customXml/item9.xml><?xml version="1.0" encoding="utf-8"?>
<Control xmlns="http://schemas.microsoft.com/VisualStudio/2011/storyboarding/control">
  <Id Name="a53d73d2-368b-429e-b817-1324eec1382c" Revision="1" Stencil="7276b9ef-3953-4dce-a89b-ed85f20b8b93" StencilVersion="1.0"/>
</Control>
</file>

<file path=customXml/itemProps1.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10.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83cd2334-221a-48c3-9034-bfd1542dfe28"/>
    <ds:schemaRef ds:uri="http://www.w3.org/XML/1998/namespace"/>
    <ds:schemaRef ds:uri="http://purl.org/dc/dcmitype/"/>
  </ds:schemaRefs>
</ds:datastoreItem>
</file>

<file path=customXml/itemProps11.xml><?xml version="1.0" encoding="utf-8"?>
<ds:datastoreItem xmlns:ds="http://schemas.openxmlformats.org/officeDocument/2006/customXml" ds:itemID="{42D603BF-B513-4201-A599-21BA0F4FFC40}">
  <ds:schemaRefs>
    <ds:schemaRef ds:uri="http://schemas.microsoft.com/VisualStudio/2011/storyboarding/control"/>
  </ds:schemaRefs>
</ds:datastoreItem>
</file>

<file path=customXml/itemProps12.xml><?xml version="1.0" encoding="utf-8"?>
<ds:datastoreItem xmlns:ds="http://schemas.openxmlformats.org/officeDocument/2006/customXml" ds:itemID="{C0F92A87-A216-45A9-B9C0-0515663D35BF}">
  <ds:schemaRefs>
    <ds:schemaRef ds:uri="http://schemas.microsoft.com/VisualStudio/2011/storyboarding/control"/>
  </ds:schemaRefs>
</ds:datastoreItem>
</file>

<file path=customXml/itemProps13.xml><?xml version="1.0" encoding="utf-8"?>
<ds:datastoreItem xmlns:ds="http://schemas.openxmlformats.org/officeDocument/2006/customXml" ds:itemID="{11F98F69-7518-4AE2-AE7B-E037DC9DDC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4.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15.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16.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17.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18.xml><?xml version="1.0" encoding="utf-8"?>
<ds:datastoreItem xmlns:ds="http://schemas.openxmlformats.org/officeDocument/2006/customXml" ds:itemID="{4C1B3C27-4803-4D72-A3F8-6668A3F0A24B}">
  <ds:schemaRefs>
    <ds:schemaRef ds:uri="http://schemas.microsoft.com/VisualStudio/2011/storyboarding/control"/>
  </ds:schemaRefs>
</ds:datastoreItem>
</file>

<file path=customXml/itemProps19.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2.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20.xml><?xml version="1.0" encoding="utf-8"?>
<ds:datastoreItem xmlns:ds="http://schemas.openxmlformats.org/officeDocument/2006/customXml" ds:itemID="{D4B5F268-5930-44CD-BDF1-D0A04D4BBC1C}">
  <ds:schemaRefs>
    <ds:schemaRef ds:uri="http://schemas.microsoft.com/VisualStudio/2011/storyboarding/control"/>
  </ds:schemaRefs>
</ds:datastoreItem>
</file>

<file path=customXml/itemProps21.xml><?xml version="1.0" encoding="utf-8"?>
<ds:datastoreItem xmlns:ds="http://schemas.openxmlformats.org/officeDocument/2006/customXml" ds:itemID="{B5105A87-47B6-44F6-97FD-4619C0556604}">
  <ds:schemaRefs>
    <ds:schemaRef ds:uri="http://schemas.microsoft.com/VisualStudio/2011/storyboarding/control"/>
  </ds:schemaRefs>
</ds:datastoreItem>
</file>

<file path=customXml/itemProps22.xml><?xml version="1.0" encoding="utf-8"?>
<ds:datastoreItem xmlns:ds="http://schemas.openxmlformats.org/officeDocument/2006/customXml" ds:itemID="{0282FB20-2D4C-459D-8468-77D1D3C6925D}">
  <ds:schemaRefs>
    <ds:schemaRef ds:uri="http://schemas.microsoft.com/VisualStudio/2011/storyboarding/control"/>
  </ds:schemaRefs>
</ds:datastoreItem>
</file>

<file path=customXml/itemProps23.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24.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25.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26.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customXml/itemProps27.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28.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29.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3.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30.xml><?xml version="1.0" encoding="utf-8"?>
<ds:datastoreItem xmlns:ds="http://schemas.openxmlformats.org/officeDocument/2006/customXml" ds:itemID="{0B54C583-7BAB-4080-8093-C5F84F5A225A}">
  <ds:schemaRefs>
    <ds:schemaRef ds:uri="http://schemas.microsoft.com/VisualStudio/2011/storyboarding/control"/>
  </ds:schemaRefs>
</ds:datastoreItem>
</file>

<file path=customXml/itemProps31.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32.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33.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4.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5.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6.xml><?xml version="1.0" encoding="utf-8"?>
<ds:datastoreItem xmlns:ds="http://schemas.openxmlformats.org/officeDocument/2006/customXml" ds:itemID="{8257D6BC-B71E-4D95-81E4-A1D4A8174168}">
  <ds:schemaRefs>
    <ds:schemaRef ds:uri="http://schemas.microsoft.com/VisualStudio/2011/storyboarding/control"/>
  </ds:schemaRefs>
</ds:datastoreItem>
</file>

<file path=customXml/itemProps7.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8.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9.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Brand_template_16-9_Consumer_GREEN_1</Template>
  <TotalTime>2524</TotalTime>
  <Words>1122</Words>
  <Application>Microsoft Office PowerPoint</Application>
  <PresentationFormat>Custom</PresentationFormat>
  <Paragraphs>173</Paragraphs>
  <Slides>23</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Mangal</vt:lpstr>
      <vt:lpstr>Arial</vt:lpstr>
      <vt:lpstr>Consolas</vt:lpstr>
      <vt:lpstr>Segoe UI</vt:lpstr>
      <vt:lpstr>Segoe UI Light</vt:lpstr>
      <vt:lpstr>Segoe UI Semibold</vt:lpstr>
      <vt:lpstr>Segoe UI Semilight</vt:lpstr>
      <vt:lpstr>Wingdings</vt:lpstr>
      <vt:lpstr>WHITE TEMPLATE</vt:lpstr>
      <vt:lpstr>Artificial Intelligence, Machine Learning and Microsoft Cognitive Services</vt:lpstr>
      <vt:lpstr>“Artificial Intelligence is just whatever a computer can’t do yet…”</vt:lpstr>
      <vt:lpstr>PowerPoint Presentation</vt:lpstr>
      <vt:lpstr>Does your bot need AI?</vt:lpstr>
      <vt:lpstr>PowerPoint Presentation</vt:lpstr>
      <vt:lpstr>PowerPoint Presentation</vt:lpstr>
      <vt:lpstr>PowerPoint Presentation</vt:lpstr>
      <vt:lpstr>Why Microsoft Cognitive Services?</vt:lpstr>
      <vt:lpstr>PowerPoint Presentation</vt:lpstr>
      <vt:lpstr>PowerPoint Presentation</vt:lpstr>
      <vt:lpstr>Cognitive Services Demos</vt:lpstr>
      <vt:lpstr>PowerPoint Presentation</vt:lpstr>
      <vt:lpstr>Text Analytics</vt:lpstr>
      <vt:lpstr>What is the user saying?</vt:lpstr>
      <vt:lpstr>Text Analytics</vt:lpstr>
      <vt:lpstr>PowerPoint Presentation</vt:lpstr>
      <vt:lpstr>Text Analytics</vt:lpstr>
      <vt:lpstr>Translator Hub</vt:lpstr>
      <vt:lpstr>Automating translation</vt:lpstr>
      <vt:lpstr>Managing translations</vt:lpstr>
      <vt:lpstr>Implementing automatic translations</vt:lpstr>
      <vt:lpstr>Your turn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subject>&lt;Speech title here&gt;</dc:subject>
  <dc:creator>Microsoft Office User</dc:creator>
  <cp:keywords>MSVID, Brand Guidelines, Branding, Visual Identity, grid</cp:keywords>
  <dc:description>Template: Maryfj_x000d_
Formatting: _x000d_
Audience Type:</dc:description>
  <cp:lastModifiedBy>Christopher Harrison</cp:lastModifiedBy>
  <cp:revision>212</cp:revision>
  <dcterms:created xsi:type="dcterms:W3CDTF">2015-06-04T21:40:17Z</dcterms:created>
  <dcterms:modified xsi:type="dcterms:W3CDTF">2017-06-13T23:20:21Z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0x010100674EDBEC711BD14FBA6FF5C10FEFEAC7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